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305" r:id="rId5"/>
    <p:sldId id="307" r:id="rId6"/>
    <p:sldId id="296" r:id="rId7"/>
    <p:sldId id="306" r:id="rId8"/>
    <p:sldId id="259" r:id="rId9"/>
    <p:sldId id="314" r:id="rId10"/>
    <p:sldId id="321" r:id="rId11"/>
    <p:sldId id="294" r:id="rId12"/>
    <p:sldId id="322" r:id="rId13"/>
    <p:sldId id="318" r:id="rId14"/>
    <p:sldId id="309" r:id="rId15"/>
    <p:sldId id="319" r:id="rId16"/>
    <p:sldId id="323" r:id="rId17"/>
    <p:sldId id="324" r:id="rId18"/>
    <p:sldId id="326" r:id="rId19"/>
    <p:sldId id="320" r:id="rId20"/>
    <p:sldId id="325" r:id="rId21"/>
    <p:sldId id="310" r:id="rId22"/>
    <p:sldId id="31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4404" autoAdjust="0"/>
  </p:normalViewPr>
  <p:slideViewPr>
    <p:cSldViewPr snapToGrid="0">
      <p:cViewPr>
        <p:scale>
          <a:sx n="76" d="100"/>
          <a:sy n="76" d="100"/>
        </p:scale>
        <p:origin x="416" y="-204"/>
      </p:cViewPr>
      <p:guideLst/>
    </p:cSldViewPr>
  </p:slideViewPr>
  <p:outlineViewPr>
    <p:cViewPr>
      <p:scale>
        <a:sx n="33" d="100"/>
        <a:sy n="33" d="100"/>
      </p:scale>
      <p:origin x="0" y="-8224"/>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73D947E0-108F-4D20-A71E-3CF329F97212}">
      <dgm:prSet phldr="0" custT="1"/>
      <dgm:spPr>
        <a:solidFill>
          <a:schemeClr val="accent2"/>
        </a:solidFill>
        <a:ln>
          <a:noFill/>
        </a:ln>
      </dgm:spPr>
      <dgm:t>
        <a:bodyPr/>
        <a:lstStyle/>
        <a:p>
          <a:pPr rtl="0"/>
          <a:r>
            <a:rPr lang="en-US" sz="2000" dirty="0">
              <a:latin typeface="Baskerville Old Face" panose="02020602080505020303" pitchFamily="18" charset="77"/>
              <a:ea typeface="Baskerville" panose="02020502070401020303" pitchFamily="18" charset="0"/>
            </a:rPr>
            <a:t>Gathering Data</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Kaggle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2"/>
        </a:solidFill>
        <a:ln>
          <a:noFill/>
        </a:ln>
      </dgm:spPr>
      <dgm:t>
        <a:bodyPr/>
        <a:lstStyle/>
        <a:p>
          <a:r>
            <a:rPr lang="en-US" sz="2000" dirty="0">
              <a:latin typeface="Baskerville Old Face" panose="02020602080505020303" pitchFamily="18" charset="77"/>
              <a:ea typeface="Baskerville" panose="02020502070401020303" pitchFamily="18" charset="0"/>
            </a:rPr>
            <a:t>Refining Data</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E9682B4F-0217-4B50-923E-C104AA24290F}">
      <dgm:prSet phldr="0" custT="1"/>
      <dgm:spPr>
        <a:solidFill>
          <a:schemeClr val="accent2"/>
        </a:solidFill>
        <a:ln>
          <a:noFill/>
        </a:ln>
      </dgm:spPr>
      <dgm:t>
        <a:bodyPr/>
        <a:lstStyle/>
        <a:p>
          <a:r>
            <a:rPr lang="en-US" sz="2000" dirty="0">
              <a:latin typeface="Baskerville Old Face" panose="02020602080505020303" pitchFamily="18" charset="77"/>
              <a:ea typeface="Baskerville" panose="02020502070401020303" pitchFamily="18" charset="0"/>
            </a:rPr>
            <a:t>Exploratory Data Analysis</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bg1">
            <a:alpha val="90000"/>
          </a:schemeClr>
        </a:solidFill>
        <a:ln>
          <a:noFill/>
        </a:ln>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Matplotlib</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a:solidFill>
          <a:schemeClr val="bg1">
            <a:lumMod val="95000"/>
            <a:alpha val="90000"/>
          </a:schemeClr>
        </a:solidFill>
      </dgm:spPr>
      <dgm:t>
        <a:bodyPr/>
        <a:lstStyle/>
        <a:p>
          <a:pPr rtl="0"/>
          <a:r>
            <a:rPr lang="en-US" sz="1600" b="0" i="0" dirty="0">
              <a:solidFill>
                <a:schemeClr val="accent3"/>
              </a:solidFill>
              <a:latin typeface="Gill Sans Nova Light" panose="020B0302020104020203" pitchFamily="34" charset="0"/>
              <a:cs typeface="Gill Sans Light" panose="020B0302020104020203" pitchFamily="34" charset="-79"/>
            </a:rPr>
            <a:t>Python</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4F85505A-81B6-4FDA-A144-900B71DAD946}">
      <dgm:prSet phldr="0" custT="1"/>
      <dgm:spPr>
        <a:solidFill>
          <a:schemeClr val="accent2"/>
        </a:solidFill>
        <a:ln>
          <a:noFill/>
        </a:ln>
      </dgm:spPr>
      <dgm:t>
        <a:bodyPr/>
        <a:lstStyle/>
        <a:p>
          <a:r>
            <a:rPr lang="en-US" sz="2000" dirty="0">
              <a:latin typeface="Baskerville Old Face" panose="02020602080505020303" pitchFamily="18" charset="77"/>
              <a:ea typeface="Baskerville" panose="02020502070401020303" pitchFamily="18" charset="0"/>
            </a:rPr>
            <a:t>Data Modeling</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50418D2B-9486-42DE-AFDD-1D31420040FF}">
      <dgm:prSet phldr="0" custT="1"/>
      <dgm:spPr>
        <a:solidFill>
          <a:schemeClr val="bg1">
            <a:lumMod val="95000"/>
            <a:alpha val="90000"/>
          </a:schemeClr>
        </a:solidFill>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Python Pandas</a:t>
          </a:r>
        </a:p>
      </dgm:t>
    </dgm:pt>
    <dgm:pt modelId="{1D87A0A5-8024-4710-846B-D5BFAC785107}" type="sibTrans" cxnId="{5A5BA622-5DEB-48B9-88D9-C1DE36C711E5}">
      <dgm:prSet/>
      <dgm:spPr/>
      <dgm:t>
        <a:bodyPr/>
        <a:lstStyle/>
        <a:p>
          <a:endParaRPr lang="en-US"/>
        </a:p>
      </dgm:t>
    </dgm:pt>
    <dgm:pt modelId="{D5A17F6B-93F5-442B-938A-0F38C281BE88}" type="parTrans" cxnId="{5A5BA622-5DEB-48B9-88D9-C1DE36C711E5}">
      <dgm:prSet/>
      <dgm:spPr/>
      <dgm:t>
        <a:bodyPr/>
        <a:lstStyle/>
        <a:p>
          <a:endParaRPr lang="en-US"/>
        </a:p>
      </dgm:t>
    </dgm:pt>
    <dgm:pt modelId="{2276DFAD-CBBE-4030-9CB4-C72AB4B55281}">
      <dgm:prSet phldr="0" custT="1"/>
      <dgm:spPr>
        <a:solidFill>
          <a:schemeClr val="bg1">
            <a:alpha val="90000"/>
          </a:schemeClr>
        </a:solidFill>
        <a:ln>
          <a:noFill/>
        </a:ln>
      </dgm:spPr>
      <dgm:t>
        <a:bodyPr/>
        <a:lstStyle/>
        <a:p>
          <a:r>
            <a:rPr lang="en-US" sz="1600" b="0" i="0" dirty="0">
              <a:solidFill>
                <a:schemeClr val="accent3"/>
              </a:solidFill>
              <a:latin typeface="Gill Sans Nova Light" panose="020B0302020104020203" pitchFamily="34" charset="0"/>
              <a:cs typeface="Gill Sans Light" panose="020B0302020104020203" pitchFamily="34" charset="-79"/>
            </a:rPr>
            <a:t>Seaborn</a:t>
          </a:r>
        </a:p>
      </dgm:t>
    </dgm:pt>
    <dgm:pt modelId="{EB3EA21F-842F-4449-92D1-F76AE5BF658D}" type="parTrans" cxnId="{0DC37BF0-68B9-44BD-A4AB-9FF0D5FDC6DC}">
      <dgm:prSet/>
      <dgm:spPr/>
      <dgm:t>
        <a:bodyPr/>
        <a:lstStyle/>
        <a:p>
          <a:endParaRPr lang="en-US"/>
        </a:p>
      </dgm:t>
    </dgm:pt>
    <dgm:pt modelId="{2EA2FC5E-A7BC-4E8D-A162-6A51961D1F2A}" type="sibTrans" cxnId="{0DC37BF0-68B9-44BD-A4AB-9FF0D5FDC6DC}">
      <dgm:prSet/>
      <dgm:spPr/>
      <dgm:t>
        <a:bodyPr/>
        <a:lstStyle/>
        <a:p>
          <a:endParaRPr lang="en-US"/>
        </a:p>
      </dgm:t>
    </dgm:pt>
    <dgm:pt modelId="{9F284D19-A2CB-47A0-8CFC-A24418AD6F82}">
      <dgm:prSet phldr="0" custT="1"/>
      <dgm:spPr>
        <a:solidFill>
          <a:schemeClr val="bg1">
            <a:alpha val="90000"/>
          </a:schemeClr>
        </a:solidFill>
        <a:ln>
          <a:noFill/>
        </a:ln>
      </dgm:spPr>
      <dgm:t>
        <a:bodyPr/>
        <a:lstStyle/>
        <a:p>
          <a:r>
            <a:rPr lang="en-US" sz="1600" b="0" i="0" dirty="0" err="1">
              <a:solidFill>
                <a:schemeClr val="accent3"/>
              </a:solidFill>
              <a:latin typeface="Gill Sans Nova Light" panose="020B0302020104020203" pitchFamily="34" charset="0"/>
              <a:cs typeface="Gill Sans Light" panose="020B0302020104020203" pitchFamily="34" charset="-79"/>
            </a:rPr>
            <a:t>Scipy</a:t>
          </a:r>
          <a:endParaRPr lang="en-US" sz="1600" b="0" i="0" dirty="0">
            <a:solidFill>
              <a:schemeClr val="accent3"/>
            </a:solidFill>
            <a:latin typeface="Gill Sans Nova Light" panose="020B0302020104020203" pitchFamily="34" charset="0"/>
            <a:cs typeface="Gill Sans Light" panose="020B0302020104020203" pitchFamily="34" charset="-79"/>
          </a:endParaRPr>
        </a:p>
      </dgm:t>
    </dgm:pt>
    <dgm:pt modelId="{48E7E708-CBD6-4BAE-A68D-EC20EAD1145D}" type="parTrans" cxnId="{9A1212A1-B536-4A41-B11A-0807543ED38B}">
      <dgm:prSet/>
      <dgm:spPr/>
      <dgm:t>
        <a:bodyPr/>
        <a:lstStyle/>
        <a:p>
          <a:endParaRPr lang="en-US"/>
        </a:p>
      </dgm:t>
    </dgm:pt>
    <dgm:pt modelId="{18E2D1E4-FA2E-47CF-B490-4C4876C42CDF}" type="sibTrans" cxnId="{9A1212A1-B536-4A41-B11A-0807543ED38B}">
      <dgm:prSet/>
      <dgm:spPr/>
      <dgm:t>
        <a:bodyPr/>
        <a:lstStyle/>
        <a:p>
          <a:endParaRPr lang="en-US"/>
        </a:p>
      </dgm:t>
    </dgm:pt>
    <dgm:pt modelId="{09F4C3CC-1BB1-4FE3-BD36-E290F15E9C85}">
      <dgm:prSet phldr="0" custT="1"/>
      <dgm:spPr>
        <a:solidFill>
          <a:schemeClr val="bg1">
            <a:lumMod val="95000"/>
            <a:alpha val="90000"/>
          </a:schemeClr>
        </a:solidFill>
      </dgm:spPr>
      <dgm:t>
        <a:bodyPr/>
        <a:lstStyle/>
        <a:p>
          <a:pPr rtl="0"/>
          <a:r>
            <a:rPr lang="en-US" sz="1600" b="0" i="0" dirty="0">
              <a:solidFill>
                <a:schemeClr val="accent3"/>
              </a:solidFill>
              <a:latin typeface="Gill Sans Nova Light" panose="020B0302020104020203" pitchFamily="34" charset="0"/>
              <a:cs typeface="Gill Sans Light" panose="020B0302020104020203" pitchFamily="34" charset="-79"/>
            </a:rPr>
            <a:t>Scikit</a:t>
          </a:r>
        </a:p>
      </dgm:t>
    </dgm:pt>
    <dgm:pt modelId="{C1FFA2AA-564B-4CDD-AF38-2AC50AB39605}" type="parTrans" cxnId="{F5117CEA-1C03-4C86-BD6F-0E94520CD561}">
      <dgm:prSet/>
      <dgm:spPr/>
      <dgm:t>
        <a:bodyPr/>
        <a:lstStyle/>
        <a:p>
          <a:endParaRPr lang="en-US"/>
        </a:p>
      </dgm:t>
    </dgm:pt>
    <dgm:pt modelId="{26681BDB-CE6F-4585-AA30-04586D52E338}" type="sibTrans" cxnId="{F5117CEA-1C03-4C86-BD6F-0E94520CD561}">
      <dgm:prSet/>
      <dgm:spPr/>
      <dgm:t>
        <a:bodyPr/>
        <a:lstStyle/>
        <a:p>
          <a:endParaRPr lang="en-US"/>
        </a:p>
      </dgm:t>
    </dgm:pt>
    <dgm:pt modelId="{CE84DED5-340F-4BAF-8055-477ECA0D4104}">
      <dgm:prSet phldr="0" custT="1"/>
      <dgm:spPr>
        <a:solidFill>
          <a:schemeClr val="accent2"/>
        </a:solidFill>
        <a:ln>
          <a:noFill/>
        </a:ln>
      </dgm:spPr>
      <dgm:t>
        <a:bodyPr/>
        <a:lstStyle/>
        <a:p>
          <a:r>
            <a:rPr lang="en-US" sz="2000" dirty="0">
              <a:latin typeface="Baskerville Old Face" panose="02020602080505020303" pitchFamily="18" charset="77"/>
              <a:ea typeface="Baskerville" panose="02020502070401020303" pitchFamily="18" charset="0"/>
            </a:rPr>
            <a:t>Model Evaluation</a:t>
          </a:r>
        </a:p>
      </dgm:t>
    </dgm:pt>
    <dgm:pt modelId="{34F7F2E3-A63B-4A68-BD5B-45B9EC919F36}" type="parTrans" cxnId="{971F3866-F482-4251-BC6E-054ECB14EA17}">
      <dgm:prSet/>
      <dgm:spPr/>
      <dgm:t>
        <a:bodyPr/>
        <a:lstStyle/>
        <a:p>
          <a:endParaRPr lang="en-US"/>
        </a:p>
      </dgm:t>
    </dgm:pt>
    <dgm:pt modelId="{7B5FCBFB-0AAB-4C9B-B8C9-9F1C3F177985}" type="sibTrans" cxnId="{971F3866-F482-4251-BC6E-054ECB14EA17}">
      <dgm:prSet/>
      <dgm:spPr/>
      <dgm:t>
        <a:bodyPr/>
        <a:lstStyle/>
        <a:p>
          <a:endParaRPr lang="en-US"/>
        </a:p>
      </dgm:t>
    </dgm:pt>
    <dgm:pt modelId="{D8FAFBCF-C903-4FCC-8DF5-FA1A281313F6}">
      <dgm:prSet phldr="0"/>
      <dgm:spPr>
        <a:solidFill>
          <a:schemeClr val="bg1">
            <a:lumMod val="95000"/>
            <a:alpha val="90000"/>
          </a:schemeClr>
        </a:solidFill>
      </dgm:spPr>
      <dgm:t>
        <a:bodyPr/>
        <a:lstStyle/>
        <a:p>
          <a:pPr rtl="0"/>
          <a:r>
            <a:rPr lang="en-US" b="0" i="0" dirty="0">
              <a:solidFill>
                <a:schemeClr val="accent3"/>
              </a:solidFill>
              <a:latin typeface="Gill Sans Nova Light" panose="020B0302020104020203" pitchFamily="34" charset="0"/>
              <a:cs typeface="Gill Sans Light" panose="020B0302020104020203" pitchFamily="34" charset="-79"/>
            </a:rPr>
            <a:t>Python</a:t>
          </a:r>
        </a:p>
      </dgm:t>
    </dgm:pt>
    <dgm:pt modelId="{6D176910-FE5E-4F6F-878A-ADEF44A842BB}" type="parTrans" cxnId="{FE5DC9E2-AF76-4143-B5EE-0E7CE232B619}">
      <dgm:prSet/>
      <dgm:spPr/>
      <dgm:t>
        <a:bodyPr/>
        <a:lstStyle/>
        <a:p>
          <a:endParaRPr lang="en-US"/>
        </a:p>
      </dgm:t>
    </dgm:pt>
    <dgm:pt modelId="{5BCE8053-A615-4DF7-BBF7-D6E8B65C3B1B}" type="sibTrans" cxnId="{FE5DC9E2-AF76-4143-B5EE-0E7CE232B619}">
      <dgm:prSet/>
      <dgm:spPr/>
      <dgm:t>
        <a:bodyPr/>
        <a:lstStyle/>
        <a:p>
          <a:endParaRPr lang="en-US"/>
        </a:p>
      </dgm:t>
    </dgm:pt>
    <dgm:pt modelId="{C9D6958C-B5F8-4CB9-9240-07AF54231461}">
      <dgm:prSet phldr="0"/>
      <dgm:spPr>
        <a:solidFill>
          <a:schemeClr val="bg1">
            <a:lumMod val="95000"/>
            <a:alpha val="90000"/>
          </a:schemeClr>
        </a:solidFill>
      </dgm:spPr>
      <dgm:t>
        <a:bodyPr/>
        <a:lstStyle/>
        <a:p>
          <a:pPr rtl="0"/>
          <a:r>
            <a:rPr lang="en-US" b="0" i="0" dirty="0">
              <a:solidFill>
                <a:schemeClr val="accent3"/>
              </a:solidFill>
              <a:latin typeface="Gill Sans Nova Light" panose="020B0302020104020203" pitchFamily="34" charset="0"/>
              <a:cs typeface="Gill Sans Light" panose="020B0302020104020203" pitchFamily="34" charset="-79"/>
            </a:rPr>
            <a:t>Scikit</a:t>
          </a:r>
        </a:p>
      </dgm:t>
    </dgm:pt>
    <dgm:pt modelId="{42A78384-145F-43D7-9DEA-44C1DFF3BE87}" type="parTrans" cxnId="{52743FAB-220D-45F6-9964-1A90DB77272E}">
      <dgm:prSet/>
      <dgm:spPr/>
      <dgm:t>
        <a:bodyPr/>
        <a:lstStyle/>
        <a:p>
          <a:endParaRPr lang="en-US"/>
        </a:p>
      </dgm:t>
    </dgm:pt>
    <dgm:pt modelId="{EC0921B2-E1C0-4C20-A157-3E3B06FB1B5A}" type="sibTrans" cxnId="{52743FAB-220D-45F6-9964-1A90DB77272E}">
      <dgm:prSet/>
      <dgm:spPr/>
      <dgm:t>
        <a:bodyPr/>
        <a:lstStyle/>
        <a:p>
          <a:endParaRPr lang="en-US"/>
        </a:p>
      </dgm:t>
    </dgm:pt>
    <dgm:pt modelId="{27583326-6F8E-4D5A-A2C3-962AF8C3A649}">
      <dgm:prSet phldr="0"/>
      <dgm:spPr>
        <a:solidFill>
          <a:schemeClr val="accent2"/>
        </a:solidFill>
        <a:ln>
          <a:noFill/>
        </a:ln>
      </dgm:spPr>
      <dgm:t>
        <a:bodyPr/>
        <a:lstStyle/>
        <a:p>
          <a:r>
            <a:rPr lang="en-US" b="0" i="0" dirty="0">
              <a:solidFill>
                <a:schemeClr val="bg1"/>
              </a:solidFill>
              <a:latin typeface="+mj-lt"/>
              <a:cs typeface="Gill Sans Light" panose="020B0302020104020203" pitchFamily="34" charset="-79"/>
            </a:rPr>
            <a:t>Deployment</a:t>
          </a:r>
        </a:p>
      </dgm:t>
    </dgm:pt>
    <dgm:pt modelId="{D0685266-07B7-4DAE-9F6F-72C5AF88B1F9}" type="parTrans" cxnId="{6894305A-AC02-4F0A-873A-82A588BE4FB3}">
      <dgm:prSet/>
      <dgm:spPr/>
      <dgm:t>
        <a:bodyPr/>
        <a:lstStyle/>
        <a:p>
          <a:endParaRPr lang="en-US"/>
        </a:p>
      </dgm:t>
    </dgm:pt>
    <dgm:pt modelId="{D1B2A0CB-64C4-47DC-867D-4D90C07745AE}" type="sibTrans" cxnId="{6894305A-AC02-4F0A-873A-82A588BE4FB3}">
      <dgm:prSet/>
      <dgm:spPr/>
      <dgm:t>
        <a:bodyPr/>
        <a:lstStyle/>
        <a:p>
          <a:endParaRPr lang="en-US"/>
        </a:p>
      </dgm:t>
    </dgm:pt>
    <dgm:pt modelId="{DA621188-EEEE-4CB5-8E97-390BBF1BB28D}">
      <dgm:prSet phldr="0"/>
      <dgm:spPr>
        <a:solidFill>
          <a:schemeClr val="bg1">
            <a:lumMod val="95000"/>
            <a:alpha val="90000"/>
          </a:schemeClr>
        </a:solidFill>
      </dgm:spPr>
      <dgm:t>
        <a:bodyPr/>
        <a:lstStyle/>
        <a:p>
          <a:pPr rtl="0"/>
          <a:r>
            <a:rPr lang="en-US" b="0" i="0" dirty="0">
              <a:solidFill>
                <a:schemeClr val="accent3"/>
              </a:solidFill>
              <a:latin typeface="Gill Sans Nova Light" panose="020B0302020104020203" pitchFamily="34" charset="0"/>
              <a:cs typeface="Gill Sans Light" panose="020B0302020104020203" pitchFamily="34" charset="-79"/>
            </a:rPr>
            <a:t>Microsoft Azure</a:t>
          </a:r>
        </a:p>
      </dgm:t>
    </dgm:pt>
    <dgm:pt modelId="{E10A19B5-97A9-4BCE-B394-628D2A4DB165}" type="parTrans" cxnId="{635D92D6-5830-42C4-BFB2-E159F004081E}">
      <dgm:prSet/>
      <dgm:spPr/>
      <dgm:t>
        <a:bodyPr/>
        <a:lstStyle/>
        <a:p>
          <a:endParaRPr lang="en-US"/>
        </a:p>
      </dgm:t>
    </dgm:pt>
    <dgm:pt modelId="{B12E4FDC-2AD6-4EC4-8BF0-F7FD4B3E87B3}" type="sibTrans" cxnId="{635D92D6-5830-42C4-BFB2-E159F004081E}">
      <dgm:prSet/>
      <dgm:spPr/>
      <dgm:t>
        <a:bodyPr/>
        <a:lstStyle/>
        <a:p>
          <a:endParaRPr lang="en-US"/>
        </a:p>
      </dgm:t>
    </dgm:pt>
    <dgm:pt modelId="{46BC2C66-5015-4174-9067-1906413059F9}">
      <dgm:prSet phldr="0"/>
      <dgm:spPr>
        <a:solidFill>
          <a:schemeClr val="bg1">
            <a:lumMod val="95000"/>
            <a:alpha val="90000"/>
          </a:schemeClr>
        </a:solidFill>
      </dgm:spPr>
      <dgm:t>
        <a:bodyPr/>
        <a:lstStyle/>
        <a:p>
          <a:pPr rtl="0"/>
          <a:r>
            <a:rPr lang="en-US" b="0" i="0" dirty="0">
              <a:solidFill>
                <a:schemeClr val="accent3"/>
              </a:solidFill>
              <a:latin typeface="Gill Sans Nova Light" panose="020B0302020104020203" pitchFamily="34" charset="0"/>
              <a:cs typeface="Gill Sans Light" panose="020B0302020104020203" pitchFamily="34" charset="-79"/>
            </a:rPr>
            <a:t>Docker</a:t>
          </a:r>
        </a:p>
      </dgm:t>
    </dgm:pt>
    <dgm:pt modelId="{2B696B13-5374-46E8-88C8-ECF697075671}" type="parTrans" cxnId="{C52E1A71-3932-4F5D-9E30-61B9B67CDE39}">
      <dgm:prSet/>
      <dgm:spPr/>
      <dgm:t>
        <a:bodyPr/>
        <a:lstStyle/>
        <a:p>
          <a:endParaRPr lang="en-US"/>
        </a:p>
      </dgm:t>
    </dgm:pt>
    <dgm:pt modelId="{C255CC38-61B1-4C49-98A4-D8DE7DFF2EC4}" type="sibTrans" cxnId="{C52E1A71-3932-4F5D-9E30-61B9B67CDE39}">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6" custLinFactNeighborX="-1103" custLinFactNeighborY="-67510">
        <dgm:presLayoutVars>
          <dgm:chMax val="0"/>
          <dgm:chPref val="0"/>
        </dgm:presLayoutVars>
      </dgm:prSet>
      <dgm:spPr/>
    </dgm:pt>
    <dgm:pt modelId="{22359DD7-1BFB-4900-BAE6-6084F2F57988}" type="pres">
      <dgm:prSet presAssocID="{73D947E0-108F-4D20-A71E-3CF329F97212}" presName="desTx" presStyleLbl="alignAccFollowNode1" presStyleIdx="0" presStyleCnt="6" custScaleY="193332" custLinFactNeighborX="-902" custLinFactNeighborY="18046">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6" custLinFactNeighborY="-71186">
        <dgm:presLayoutVars>
          <dgm:chMax val="0"/>
          <dgm:chPref val="0"/>
        </dgm:presLayoutVars>
      </dgm:prSet>
      <dgm:spPr/>
    </dgm:pt>
    <dgm:pt modelId="{4FEB85EB-D046-4CDB-8A62-BBCE260C4490}" type="pres">
      <dgm:prSet presAssocID="{B1AFA1AF-0FF8-45B3-A6D0-0E255A2F637D}" presName="desTx" presStyleLbl="alignAccFollowNode1" presStyleIdx="1" presStyleCnt="6" custScaleY="191947" custLinFactNeighborX="1103" custLinFactNeighborY="21508">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6" custLinFactNeighborY="-71187">
        <dgm:presLayoutVars>
          <dgm:chMax val="0"/>
          <dgm:chPref val="0"/>
        </dgm:presLayoutVars>
      </dgm:prSet>
      <dgm:spPr/>
    </dgm:pt>
    <dgm:pt modelId="{6B5FE59C-B471-448A-AA7A-B526DCC4D4CA}" type="pres">
      <dgm:prSet presAssocID="{E9682B4F-0217-4B50-923E-C104AA24290F}" presName="desTx" presStyleLbl="alignAccFollowNode1" presStyleIdx="2" presStyleCnt="6" custScaleY="190517" custLinFactNeighborX="69" custLinFactNeighborY="18761">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6" custLinFactNeighborX="-1103" custLinFactNeighborY="-73306">
        <dgm:presLayoutVars>
          <dgm:chMax val="0"/>
          <dgm:chPref val="0"/>
        </dgm:presLayoutVars>
      </dgm:prSet>
      <dgm:spPr/>
    </dgm:pt>
    <dgm:pt modelId="{C42A8BDE-B838-475D-AFDE-17B60D744AB6}" type="pres">
      <dgm:prSet presAssocID="{4F85505A-81B6-4FDA-A144-900B71DAD946}" presName="desTx" presStyleLbl="alignAccFollowNode1" presStyleIdx="3" presStyleCnt="6" custScaleY="191363" custLinFactNeighborX="-1597" custLinFactNeighborY="17646">
        <dgm:presLayoutVars/>
      </dgm:prSet>
      <dgm:spPr/>
    </dgm:pt>
    <dgm:pt modelId="{D0DC94A3-770A-4810-A89A-7DB7918862F6}" type="pres">
      <dgm:prSet presAssocID="{68F74A88-49DC-44B1-BC0D-220A7B97601C}" presName="space" presStyleCnt="0"/>
      <dgm:spPr/>
    </dgm:pt>
    <dgm:pt modelId="{62F4C94E-9050-4B0A-9B7A-A075FB8205C9}" type="pres">
      <dgm:prSet presAssocID="{CE84DED5-340F-4BAF-8055-477ECA0D4104}" presName="composite" presStyleCnt="0"/>
      <dgm:spPr/>
    </dgm:pt>
    <dgm:pt modelId="{7EE5AA81-7D83-44FF-96F1-1E3226C88EB5}" type="pres">
      <dgm:prSet presAssocID="{CE84DED5-340F-4BAF-8055-477ECA0D4104}" presName="parTx" presStyleLbl="alignNode1" presStyleIdx="4" presStyleCnt="6" custLinFactNeighborX="-1655" custLinFactNeighborY="-79750">
        <dgm:presLayoutVars>
          <dgm:chMax val="0"/>
          <dgm:chPref val="0"/>
        </dgm:presLayoutVars>
      </dgm:prSet>
      <dgm:spPr/>
    </dgm:pt>
    <dgm:pt modelId="{C0E0D5E9-182F-41D6-B97B-4717033A7E17}" type="pres">
      <dgm:prSet presAssocID="{CE84DED5-340F-4BAF-8055-477ECA0D4104}" presName="desTx" presStyleLbl="alignAccFollowNode1" presStyleIdx="4" presStyleCnt="6" custScaleY="191947" custLinFactNeighborY="18046">
        <dgm:presLayoutVars/>
      </dgm:prSet>
      <dgm:spPr/>
    </dgm:pt>
    <dgm:pt modelId="{1613592F-500D-4F76-AD2A-3F0E16405223}" type="pres">
      <dgm:prSet presAssocID="{7B5FCBFB-0AAB-4C9B-B8C9-9F1C3F177985}" presName="space" presStyleCnt="0"/>
      <dgm:spPr/>
    </dgm:pt>
    <dgm:pt modelId="{9D82CD10-B303-42A3-A7EF-88894AC5D0B1}" type="pres">
      <dgm:prSet presAssocID="{27583326-6F8E-4D5A-A2C3-962AF8C3A649}" presName="composite" presStyleCnt="0"/>
      <dgm:spPr/>
    </dgm:pt>
    <dgm:pt modelId="{E28C74E3-D803-45F3-A2BD-C1008C6B2BF8}" type="pres">
      <dgm:prSet presAssocID="{27583326-6F8E-4D5A-A2C3-962AF8C3A649}" presName="parTx" presStyleLbl="alignNode1" presStyleIdx="5" presStyleCnt="6" custLinFactNeighborX="1812" custLinFactNeighborY="-74770">
        <dgm:presLayoutVars>
          <dgm:chMax val="0"/>
          <dgm:chPref val="0"/>
        </dgm:presLayoutVars>
      </dgm:prSet>
      <dgm:spPr/>
    </dgm:pt>
    <dgm:pt modelId="{B9CAC86D-10AA-4BF1-B1C3-F3259C4E8C06}" type="pres">
      <dgm:prSet presAssocID="{27583326-6F8E-4D5A-A2C3-962AF8C3A649}" presName="desTx" presStyleLbl="alignAccFollowNode1" presStyleIdx="5" presStyleCnt="6" custScaleY="190563" custLinFactNeighborX="1812" custLinFactNeighborY="20123">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85E88020-5438-4222-8495-5C99C5540656}" type="presOf" srcId="{09F4C3CC-1BB1-4FE3-BD36-E290F15E9C85}" destId="{C42A8BDE-B838-475D-AFDE-17B60D744AB6}" srcOrd="0" destOrd="1" presId="urn:microsoft.com/office/officeart/2016/7/layout/HorizontalActionList"/>
    <dgm:cxn modelId="{5A5BA622-5DEB-48B9-88D9-C1DE36C711E5}" srcId="{B1AFA1AF-0FF8-45B3-A6D0-0E255A2F637D}" destId="{50418D2B-9486-42DE-AFDD-1D31420040FF}" srcOrd="0" destOrd="0" parTransId="{D5A17F6B-93F5-442B-938A-0F38C281BE88}" sibTransId="{1D87A0A5-8024-4710-846B-D5BFAC785107}"/>
    <dgm:cxn modelId="{1796D929-1C4F-4C2F-A88B-0988F5CAD361}" type="presOf" srcId="{27583326-6F8E-4D5A-A2C3-962AF8C3A649}" destId="{E28C74E3-D803-45F3-A2BD-C1008C6B2BF8}" srcOrd="0" destOrd="0" presId="urn:microsoft.com/office/officeart/2016/7/layout/HorizontalActionList"/>
    <dgm:cxn modelId="{072E723C-FD9C-41D8-9A1C-1A2B41760AC1}" type="presOf" srcId="{DA621188-EEEE-4CB5-8E97-390BBF1BB28D}" destId="{B9CAC86D-10AA-4BF1-B1C3-F3259C4E8C06}" srcOrd="0" destOrd="0" presId="urn:microsoft.com/office/officeart/2016/7/layout/HorizontalActionList"/>
    <dgm:cxn modelId="{B1076A64-6AB3-40A3-8EDA-2A4C2E70449A}" type="presOf" srcId="{2276DFAD-CBBE-4030-9CB4-C72AB4B55281}" destId="{6B5FE59C-B471-448A-AA7A-B526DCC4D4CA}" srcOrd="0" destOrd="1" presId="urn:microsoft.com/office/officeart/2016/7/layout/HorizontalActionList"/>
    <dgm:cxn modelId="{971F3866-F482-4251-BC6E-054ECB14EA17}" srcId="{0DD8915E-DC14-41D6-9BB5-F49E1C265163}" destId="{CE84DED5-340F-4BAF-8055-477ECA0D4104}" srcOrd="4" destOrd="0" parTransId="{34F7F2E3-A63B-4A68-BD5B-45B9EC919F36}" sibTransId="{7B5FCBFB-0AAB-4C9B-B8C9-9F1C3F177985}"/>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C52E1A71-3932-4F5D-9E30-61B9B67CDE39}" srcId="{27583326-6F8E-4D5A-A2C3-962AF8C3A649}" destId="{46BC2C66-5015-4174-9067-1906413059F9}" srcOrd="1" destOrd="0" parTransId="{2B696B13-5374-46E8-88C8-ECF697075671}" sibTransId="{C255CC38-61B1-4C49-98A4-D8DE7DFF2EC4}"/>
    <dgm:cxn modelId="{2D633B56-E147-4EFC-B9EE-6C0413F329B0}" srcId="{0DD8915E-DC14-41D6-9BB5-F49E1C265163}" destId="{4F85505A-81B6-4FDA-A144-900B71DAD946}" srcOrd="3" destOrd="0" parTransId="{D9A96E25-7BBE-4DDD-8DDE-B4970D4340A8}" sibTransId="{68F74A88-49DC-44B1-BC0D-220A7B97601C}"/>
    <dgm:cxn modelId="{6894305A-AC02-4F0A-873A-82A588BE4FB3}" srcId="{0DD8915E-DC14-41D6-9BB5-F49E1C265163}" destId="{27583326-6F8E-4D5A-A2C3-962AF8C3A649}" srcOrd="5" destOrd="0" parTransId="{D0685266-07B7-4DAE-9F6F-72C5AF88B1F9}" sibTransId="{D1B2A0CB-64C4-47DC-867D-4D90C07745AE}"/>
    <dgm:cxn modelId="{DDE5107D-5AE4-4D60-94D9-A684D7A1A23D}" type="presOf" srcId="{CE84DED5-340F-4BAF-8055-477ECA0D4104}" destId="{7EE5AA81-7D83-44FF-96F1-1E3226C88EB5}" srcOrd="0" destOrd="0" presId="urn:microsoft.com/office/officeart/2016/7/layout/HorizontalActionList"/>
    <dgm:cxn modelId="{8C31EA97-670B-4199-B377-D0637DFDDAA6}" type="presOf" srcId="{D8FAFBCF-C903-4FCC-8DF5-FA1A281313F6}" destId="{C0E0D5E9-182F-41D6-B97B-4717033A7E17}" srcOrd="0" destOrd="0" presId="urn:microsoft.com/office/officeart/2016/7/layout/HorizontalActionList"/>
    <dgm:cxn modelId="{9A1212A1-B536-4A41-B11A-0807543ED38B}" srcId="{E9682B4F-0217-4B50-923E-C104AA24290F}" destId="{9F284D19-A2CB-47A0-8CFC-A24418AD6F82}" srcOrd="2" destOrd="0" parTransId="{48E7E708-CBD6-4BAE-A68D-EC20EAD1145D}" sibTransId="{18E2D1E4-FA2E-47CF-B490-4C4876C42CDF}"/>
    <dgm:cxn modelId="{52743FAB-220D-45F6-9964-1A90DB77272E}" srcId="{CE84DED5-340F-4BAF-8055-477ECA0D4104}" destId="{C9D6958C-B5F8-4CB9-9240-07AF54231461}" srcOrd="1" destOrd="0" parTransId="{42A78384-145F-43D7-9DEA-44C1DFF3BE87}" sibTransId="{EC0921B2-E1C0-4C20-A157-3E3B06FB1B5A}"/>
    <dgm:cxn modelId="{110097B3-0B24-42EE-9C79-845C028B379B}" type="presOf" srcId="{E9682B4F-0217-4B50-923E-C104AA24290F}" destId="{49B7F8FA-D256-41EF-9327-52A3551D9A60}" srcOrd="0" destOrd="0" presId="urn:microsoft.com/office/officeart/2016/7/layout/HorizontalActionList"/>
    <dgm:cxn modelId="{504332B9-B5E3-403A-9FF5-930611A769B3}" type="presOf" srcId="{9F284D19-A2CB-47A0-8CFC-A24418AD6F82}" destId="{6B5FE59C-B471-448A-AA7A-B526DCC4D4CA}" srcOrd="0" destOrd="2" presId="urn:microsoft.com/office/officeart/2016/7/layout/HorizontalActionList"/>
    <dgm:cxn modelId="{0A32E1BA-C52A-47B6-B230-FA2760DA2A36}" type="presOf" srcId="{C9D6958C-B5F8-4CB9-9240-07AF54231461}" destId="{C0E0D5E9-182F-41D6-B97B-4717033A7E17}" srcOrd="0" destOrd="1"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635D92D6-5830-42C4-BFB2-E159F004081E}" srcId="{27583326-6F8E-4D5A-A2C3-962AF8C3A649}" destId="{DA621188-EEEE-4CB5-8E97-390BBF1BB28D}" srcOrd="0" destOrd="0" parTransId="{E10A19B5-97A9-4BCE-B394-628D2A4DB165}" sibTransId="{B12E4FDC-2AD6-4EC4-8BF0-F7FD4B3E87B3}"/>
    <dgm:cxn modelId="{825BC9D8-F515-4FBF-8CF8-23CD32968E1D}" type="presOf" srcId="{0DD8915E-DC14-41D6-9BB5-F49E1C265163}" destId="{E4B4F7C4-5024-45F0-9FD7-C5068A1AE6C4}" srcOrd="0" destOrd="0" presId="urn:microsoft.com/office/officeart/2016/7/layout/HorizontalActionList"/>
    <dgm:cxn modelId="{1234CCDF-3FD1-4F23-A07A-8C3350C2AF7C}" type="presOf" srcId="{46BC2C66-5015-4174-9067-1906413059F9}" destId="{B9CAC86D-10AA-4BF1-B1C3-F3259C4E8C06}" srcOrd="0" destOrd="1" presId="urn:microsoft.com/office/officeart/2016/7/layout/HorizontalActionList"/>
    <dgm:cxn modelId="{FE5DC9E2-AF76-4143-B5EE-0E7CE232B619}" srcId="{CE84DED5-340F-4BAF-8055-477ECA0D4104}" destId="{D8FAFBCF-C903-4FCC-8DF5-FA1A281313F6}" srcOrd="0" destOrd="0" parTransId="{6D176910-FE5E-4F6F-878A-ADEF44A842BB}" sibTransId="{5BCE8053-A615-4DF7-BBF7-D6E8B65C3B1B}"/>
    <dgm:cxn modelId="{F5117CEA-1C03-4C86-BD6F-0E94520CD561}" srcId="{4F85505A-81B6-4FDA-A144-900B71DAD946}" destId="{09F4C3CC-1BB1-4FE3-BD36-E290F15E9C85}" srcOrd="1" destOrd="0" parTransId="{C1FFA2AA-564B-4CDD-AF38-2AC50AB39605}" sibTransId="{26681BDB-CE6F-4585-AA30-04586D52E338}"/>
    <dgm:cxn modelId="{0DC37BF0-68B9-44BD-A4AB-9FF0D5FDC6DC}" srcId="{E9682B4F-0217-4B50-923E-C104AA24290F}" destId="{2276DFAD-CBBE-4030-9CB4-C72AB4B55281}" srcOrd="1" destOrd="0" parTransId="{EB3EA21F-842F-4449-92D1-F76AE5BF658D}" sibTransId="{2EA2FC5E-A7BC-4E8D-A162-6A51961D1F2A}"/>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B8A304C7-B55E-47BA-8BAA-667080CB1B19}" type="presParOf" srcId="{E4B4F7C4-5024-45F0-9FD7-C5068A1AE6C4}" destId="{62F4C94E-9050-4B0A-9B7A-A075FB8205C9}" srcOrd="8" destOrd="0" presId="urn:microsoft.com/office/officeart/2016/7/layout/HorizontalActionList"/>
    <dgm:cxn modelId="{6AA7EAE7-3E06-443A-AACA-3EDEB2A1BCCB}" type="presParOf" srcId="{62F4C94E-9050-4B0A-9B7A-A075FB8205C9}" destId="{7EE5AA81-7D83-44FF-96F1-1E3226C88EB5}" srcOrd="0" destOrd="0" presId="urn:microsoft.com/office/officeart/2016/7/layout/HorizontalActionList"/>
    <dgm:cxn modelId="{E94CEB82-3708-4AA4-B193-0ABDC1CE158B}" type="presParOf" srcId="{62F4C94E-9050-4B0A-9B7A-A075FB8205C9}" destId="{C0E0D5E9-182F-41D6-B97B-4717033A7E17}" srcOrd="1" destOrd="0" presId="urn:microsoft.com/office/officeart/2016/7/layout/HorizontalActionList"/>
    <dgm:cxn modelId="{1B181A79-4271-48F5-985E-E503C056E659}" type="presParOf" srcId="{E4B4F7C4-5024-45F0-9FD7-C5068A1AE6C4}" destId="{1613592F-500D-4F76-AD2A-3F0E16405223}" srcOrd="9" destOrd="0" presId="urn:microsoft.com/office/officeart/2016/7/layout/HorizontalActionList"/>
    <dgm:cxn modelId="{8365D4C9-97C5-4353-B3A3-9DDF03377B05}" type="presParOf" srcId="{E4B4F7C4-5024-45F0-9FD7-C5068A1AE6C4}" destId="{9D82CD10-B303-42A3-A7EF-88894AC5D0B1}" srcOrd="10" destOrd="0" presId="urn:microsoft.com/office/officeart/2016/7/layout/HorizontalActionList"/>
    <dgm:cxn modelId="{1361792D-C4F8-4BAC-AFFB-B871CCE2A17B}" type="presParOf" srcId="{9D82CD10-B303-42A3-A7EF-88894AC5D0B1}" destId="{E28C74E3-D803-45F3-A2BD-C1008C6B2BF8}" srcOrd="0" destOrd="0" presId="urn:microsoft.com/office/officeart/2016/7/layout/HorizontalActionList"/>
    <dgm:cxn modelId="{E1DD899F-A321-4CF4-965B-E0E678EC30EE}" type="presParOf" srcId="{9D82CD10-B303-42A3-A7EF-88894AC5D0B1}" destId="{B9CAC86D-10AA-4BF1-B1C3-F3259C4E8C06}"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0" y="10650"/>
          <a:ext cx="1657790" cy="49733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Gathering Data</a:t>
          </a:r>
        </a:p>
      </dsp:txBody>
      <dsp:txXfrm>
        <a:off x="0" y="10650"/>
        <a:ext cx="1657790" cy="497337"/>
      </dsp:txXfrm>
    </dsp:sp>
    <dsp:sp modelId="{22359DD7-1BFB-4900-BAE6-6084F2F57988}">
      <dsp:nvSpPr>
        <dsp:cNvPr id="0" name=""/>
        <dsp:cNvSpPr/>
      </dsp:nvSpPr>
      <dsp:spPr>
        <a:xfrm>
          <a:off x="1" y="475149"/>
          <a:ext cx="1657790" cy="2489877"/>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Kaggle</a:t>
          </a:r>
        </a:p>
      </dsp:txBody>
      <dsp:txXfrm>
        <a:off x="1" y="475149"/>
        <a:ext cx="1657790" cy="2489877"/>
      </dsp:txXfrm>
    </dsp:sp>
    <dsp:sp modelId="{C4F84DEA-2002-4D32-8E80-70EEE05E345A}">
      <dsp:nvSpPr>
        <dsp:cNvPr id="0" name=""/>
        <dsp:cNvSpPr/>
      </dsp:nvSpPr>
      <dsp:spPr>
        <a:xfrm>
          <a:off x="1780534" y="0"/>
          <a:ext cx="1657790" cy="49733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Refining Data</a:t>
          </a:r>
        </a:p>
      </dsp:txBody>
      <dsp:txXfrm>
        <a:off x="1780534" y="0"/>
        <a:ext cx="1657790" cy="497337"/>
      </dsp:txXfrm>
    </dsp:sp>
    <dsp:sp modelId="{4FEB85EB-D046-4CDB-8A62-BBCE260C4490}">
      <dsp:nvSpPr>
        <dsp:cNvPr id="0" name=""/>
        <dsp:cNvSpPr/>
      </dsp:nvSpPr>
      <dsp:spPr>
        <a:xfrm>
          <a:off x="1798819" y="503316"/>
          <a:ext cx="1657790" cy="2472039"/>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Python Pandas</a:t>
          </a:r>
        </a:p>
      </dsp:txBody>
      <dsp:txXfrm>
        <a:off x="1798819" y="503316"/>
        <a:ext cx="1657790" cy="2472039"/>
      </dsp:txXfrm>
    </dsp:sp>
    <dsp:sp modelId="{49B7F8FA-D256-41EF-9327-52A3551D9A60}">
      <dsp:nvSpPr>
        <dsp:cNvPr id="0" name=""/>
        <dsp:cNvSpPr/>
      </dsp:nvSpPr>
      <dsp:spPr>
        <a:xfrm>
          <a:off x="3546114" y="0"/>
          <a:ext cx="1657790" cy="49733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Exploratory Data Analysis</a:t>
          </a:r>
        </a:p>
      </dsp:txBody>
      <dsp:txXfrm>
        <a:off x="3546114" y="0"/>
        <a:ext cx="1657790" cy="497337"/>
      </dsp:txXfrm>
    </dsp:sp>
    <dsp:sp modelId="{6B5FE59C-B471-448A-AA7A-B526DCC4D4CA}">
      <dsp:nvSpPr>
        <dsp:cNvPr id="0" name=""/>
        <dsp:cNvSpPr/>
      </dsp:nvSpPr>
      <dsp:spPr>
        <a:xfrm>
          <a:off x="3547258" y="502484"/>
          <a:ext cx="1657790" cy="2453623"/>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Matplotlib</a:t>
          </a:r>
        </a:p>
        <a:p>
          <a:pPr marL="0" lvl="0" indent="0" algn="l" defTabSz="71120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Seaborn</a:t>
          </a:r>
        </a:p>
        <a:p>
          <a:pPr marL="0" lvl="0" indent="0" algn="l" defTabSz="711200">
            <a:lnSpc>
              <a:spcPct val="90000"/>
            </a:lnSpc>
            <a:spcBef>
              <a:spcPct val="0"/>
            </a:spcBef>
            <a:spcAft>
              <a:spcPct val="35000"/>
            </a:spcAft>
            <a:buNone/>
          </a:pPr>
          <a:r>
            <a:rPr lang="en-US" sz="1600" b="0" i="0" kern="1200" dirty="0" err="1">
              <a:solidFill>
                <a:schemeClr val="accent3"/>
              </a:solidFill>
              <a:latin typeface="Gill Sans Nova Light" panose="020B0302020104020203" pitchFamily="34" charset="0"/>
              <a:cs typeface="Gill Sans Light" panose="020B0302020104020203" pitchFamily="34" charset="-79"/>
            </a:rPr>
            <a:t>Scipy</a:t>
          </a:r>
          <a:endParaRPr lang="en-US" sz="1600" b="0" i="0" kern="1200" dirty="0">
            <a:solidFill>
              <a:schemeClr val="accent3"/>
            </a:solidFill>
            <a:latin typeface="Gill Sans Nova Light" panose="020B0302020104020203" pitchFamily="34" charset="0"/>
            <a:cs typeface="Gill Sans Light" panose="020B0302020104020203" pitchFamily="34" charset="-79"/>
          </a:endParaRPr>
        </a:p>
      </dsp:txBody>
      <dsp:txXfrm>
        <a:off x="3547258" y="502484"/>
        <a:ext cx="1657790" cy="2453623"/>
      </dsp:txXfrm>
    </dsp:sp>
    <dsp:sp modelId="{4132ECB1-6BEF-4935-AFA3-B2EAA48FDE7E}">
      <dsp:nvSpPr>
        <dsp:cNvPr id="0" name=""/>
        <dsp:cNvSpPr/>
      </dsp:nvSpPr>
      <dsp:spPr>
        <a:xfrm>
          <a:off x="5293409" y="0"/>
          <a:ext cx="1657790" cy="49733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Data Modeling</a:t>
          </a:r>
        </a:p>
      </dsp:txBody>
      <dsp:txXfrm>
        <a:off x="5293409" y="0"/>
        <a:ext cx="1657790" cy="497337"/>
      </dsp:txXfrm>
    </dsp:sp>
    <dsp:sp modelId="{C42A8BDE-B838-475D-AFDE-17B60D744AB6}">
      <dsp:nvSpPr>
        <dsp:cNvPr id="0" name=""/>
        <dsp:cNvSpPr/>
      </dsp:nvSpPr>
      <dsp:spPr>
        <a:xfrm>
          <a:off x="5285219" y="482677"/>
          <a:ext cx="1657790" cy="2464518"/>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l" defTabSz="711200" rtl="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Python</a:t>
          </a:r>
        </a:p>
        <a:p>
          <a:pPr marL="0" lvl="0" indent="0" algn="l" defTabSz="711200" rtl="0">
            <a:lnSpc>
              <a:spcPct val="90000"/>
            </a:lnSpc>
            <a:spcBef>
              <a:spcPct val="0"/>
            </a:spcBef>
            <a:spcAft>
              <a:spcPct val="35000"/>
            </a:spcAft>
            <a:buNone/>
          </a:pPr>
          <a:r>
            <a:rPr lang="en-US" sz="1600" b="0" i="0" kern="1200" dirty="0">
              <a:solidFill>
                <a:schemeClr val="accent3"/>
              </a:solidFill>
              <a:latin typeface="Gill Sans Nova Light" panose="020B0302020104020203" pitchFamily="34" charset="0"/>
              <a:cs typeface="Gill Sans Light" panose="020B0302020104020203" pitchFamily="34" charset="-79"/>
            </a:rPr>
            <a:t>Scikit</a:t>
          </a:r>
        </a:p>
      </dsp:txBody>
      <dsp:txXfrm>
        <a:off x="5285219" y="482677"/>
        <a:ext cx="1657790" cy="2464518"/>
      </dsp:txXfrm>
    </dsp:sp>
    <dsp:sp modelId="{7EE5AA81-7D83-44FF-96F1-1E3226C88EB5}">
      <dsp:nvSpPr>
        <dsp:cNvPr id="0" name=""/>
        <dsp:cNvSpPr/>
      </dsp:nvSpPr>
      <dsp:spPr>
        <a:xfrm>
          <a:off x="7049838" y="0"/>
          <a:ext cx="1657790" cy="49733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Model Evaluation</a:t>
          </a:r>
        </a:p>
      </dsp:txBody>
      <dsp:txXfrm>
        <a:off x="7049838" y="0"/>
        <a:ext cx="1657790" cy="497337"/>
      </dsp:txXfrm>
    </dsp:sp>
    <dsp:sp modelId="{C0E0D5E9-182F-41D6-B97B-4717033A7E17}">
      <dsp:nvSpPr>
        <dsp:cNvPr id="0" name=""/>
        <dsp:cNvSpPr/>
      </dsp:nvSpPr>
      <dsp:spPr>
        <a:xfrm>
          <a:off x="7077274" y="484068"/>
          <a:ext cx="1657790" cy="2472039"/>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l" defTabSz="622300" rtl="0">
            <a:lnSpc>
              <a:spcPct val="90000"/>
            </a:lnSpc>
            <a:spcBef>
              <a:spcPct val="0"/>
            </a:spcBef>
            <a:spcAft>
              <a:spcPct val="35000"/>
            </a:spcAft>
            <a:buNone/>
          </a:pPr>
          <a:r>
            <a:rPr lang="en-US" sz="1400" b="0" i="0" kern="1200" dirty="0">
              <a:solidFill>
                <a:schemeClr val="accent3"/>
              </a:solidFill>
              <a:latin typeface="Gill Sans Nova Light" panose="020B0302020104020203" pitchFamily="34" charset="0"/>
              <a:cs typeface="Gill Sans Light" panose="020B0302020104020203" pitchFamily="34" charset="-79"/>
            </a:rPr>
            <a:t>Python</a:t>
          </a:r>
        </a:p>
        <a:p>
          <a:pPr marL="0" lvl="0" indent="0" algn="l" defTabSz="622300" rtl="0">
            <a:lnSpc>
              <a:spcPct val="90000"/>
            </a:lnSpc>
            <a:spcBef>
              <a:spcPct val="0"/>
            </a:spcBef>
            <a:spcAft>
              <a:spcPct val="35000"/>
            </a:spcAft>
            <a:buNone/>
          </a:pPr>
          <a:r>
            <a:rPr lang="en-US" sz="1400" b="0" i="0" kern="1200" dirty="0">
              <a:solidFill>
                <a:schemeClr val="accent3"/>
              </a:solidFill>
              <a:latin typeface="Gill Sans Nova Light" panose="020B0302020104020203" pitchFamily="34" charset="0"/>
              <a:cs typeface="Gill Sans Light" panose="020B0302020104020203" pitchFamily="34" charset="-79"/>
            </a:rPr>
            <a:t>Scikit</a:t>
          </a:r>
        </a:p>
      </dsp:txBody>
      <dsp:txXfrm>
        <a:off x="7077274" y="484068"/>
        <a:ext cx="1657790" cy="2472039"/>
      </dsp:txXfrm>
    </dsp:sp>
    <dsp:sp modelId="{E28C74E3-D803-45F3-A2BD-C1008C6B2BF8}">
      <dsp:nvSpPr>
        <dsp:cNvPr id="0" name=""/>
        <dsp:cNvSpPr/>
      </dsp:nvSpPr>
      <dsp:spPr>
        <a:xfrm>
          <a:off x="8857809" y="0"/>
          <a:ext cx="1657790" cy="49733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02" tIns="131002" rIns="131002" bIns="131002"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1"/>
              </a:solidFill>
              <a:latin typeface="+mj-lt"/>
              <a:cs typeface="Gill Sans Light" panose="020B0302020104020203" pitchFamily="34" charset="-79"/>
            </a:rPr>
            <a:t>Deployment</a:t>
          </a:r>
        </a:p>
      </dsp:txBody>
      <dsp:txXfrm>
        <a:off x="8857809" y="0"/>
        <a:ext cx="1657790" cy="497337"/>
      </dsp:txXfrm>
    </dsp:sp>
    <dsp:sp modelId="{B9CAC86D-10AA-4BF1-B1C3-F3259C4E8C06}">
      <dsp:nvSpPr>
        <dsp:cNvPr id="0" name=""/>
        <dsp:cNvSpPr/>
      </dsp:nvSpPr>
      <dsp:spPr>
        <a:xfrm>
          <a:off x="8857809" y="519729"/>
          <a:ext cx="1657790" cy="2454215"/>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753" tIns="163753" rIns="163753" bIns="163753" numCol="1" spcCol="1270" anchor="t" anchorCtr="0">
          <a:noAutofit/>
        </a:bodyPr>
        <a:lstStyle/>
        <a:p>
          <a:pPr marL="0" lvl="0" indent="0" algn="l" defTabSz="622300" rtl="0">
            <a:lnSpc>
              <a:spcPct val="90000"/>
            </a:lnSpc>
            <a:spcBef>
              <a:spcPct val="0"/>
            </a:spcBef>
            <a:spcAft>
              <a:spcPct val="35000"/>
            </a:spcAft>
            <a:buNone/>
          </a:pPr>
          <a:r>
            <a:rPr lang="en-US" sz="1400" b="0" i="0" kern="1200" dirty="0">
              <a:solidFill>
                <a:schemeClr val="accent3"/>
              </a:solidFill>
              <a:latin typeface="Gill Sans Nova Light" panose="020B0302020104020203" pitchFamily="34" charset="0"/>
              <a:cs typeface="Gill Sans Light" panose="020B0302020104020203" pitchFamily="34" charset="-79"/>
            </a:rPr>
            <a:t>Microsoft Azure</a:t>
          </a:r>
        </a:p>
        <a:p>
          <a:pPr marL="0" lvl="0" indent="0" algn="l" defTabSz="622300" rtl="0">
            <a:lnSpc>
              <a:spcPct val="90000"/>
            </a:lnSpc>
            <a:spcBef>
              <a:spcPct val="0"/>
            </a:spcBef>
            <a:spcAft>
              <a:spcPct val="35000"/>
            </a:spcAft>
            <a:buNone/>
          </a:pPr>
          <a:r>
            <a:rPr lang="en-US" sz="1400" b="0" i="0" kern="1200" dirty="0">
              <a:solidFill>
                <a:schemeClr val="accent3"/>
              </a:solidFill>
              <a:latin typeface="Gill Sans Nova Light" panose="020B0302020104020203" pitchFamily="34" charset="0"/>
              <a:cs typeface="Gill Sans Light" panose="020B0302020104020203" pitchFamily="34" charset="-79"/>
            </a:rPr>
            <a:t>Docker</a:t>
          </a:r>
        </a:p>
      </dsp:txBody>
      <dsp:txXfrm>
        <a:off x="8857809" y="519729"/>
        <a:ext cx="1657790" cy="2454215"/>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12/6/2023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12428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7</a:t>
            </a:fld>
            <a:endParaRPr lang="en-US" dirty="0"/>
          </a:p>
        </p:txBody>
      </p:sp>
    </p:spTree>
    <p:extLst>
      <p:ext uri="{BB962C8B-B14F-4D97-AF65-F5344CB8AC3E}">
        <p14:creationId xmlns:p14="http://schemas.microsoft.com/office/powerpoint/2010/main" val="1908407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75476F-A808-1F46-A368-07984F6DA22E}" type="slidenum">
              <a:rPr lang="en-US" smtClean="0"/>
              <a:t>8</a:t>
            </a:fld>
            <a:endParaRPr lang="en-US" dirty="0"/>
          </a:p>
        </p:txBody>
      </p:sp>
    </p:spTree>
    <p:extLst>
      <p:ext uri="{BB962C8B-B14F-4D97-AF65-F5344CB8AC3E}">
        <p14:creationId xmlns:p14="http://schemas.microsoft.com/office/powerpoint/2010/main" val="3321744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dirty="0"/>
          </a:p>
        </p:txBody>
      </p:sp>
    </p:spTree>
    <p:extLst>
      <p:ext uri="{BB962C8B-B14F-4D97-AF65-F5344CB8AC3E}">
        <p14:creationId xmlns:p14="http://schemas.microsoft.com/office/powerpoint/2010/main" val="337187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19</a:t>
            </a:fld>
            <a:endParaRPr lang="en-US" dirty="0"/>
          </a:p>
        </p:txBody>
      </p:sp>
    </p:spTree>
    <p:extLst>
      <p:ext uri="{BB962C8B-B14F-4D97-AF65-F5344CB8AC3E}">
        <p14:creationId xmlns:p14="http://schemas.microsoft.com/office/powerpoint/2010/main" val="3493332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dirty="0"/>
              <a:t>Click to edit Master title style</a:t>
            </a:r>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dirty="0"/>
              <a:t>Click to edit Master title style</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dirty="0"/>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dirty="0"/>
              <a:t>Click to edit Master title style</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dirty="0"/>
              <a:t>Click to edit Master text styles</a:t>
            </a:r>
          </a:p>
          <a:p>
            <a:pPr lvl="1"/>
            <a:endParaRPr lang="en-US" dirty="0"/>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dirty="0"/>
              <a:t>Click to edit Master title style</a:t>
            </a:r>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dirty="0"/>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dirty="0"/>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dirty="0"/>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dirty="0"/>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dirty="0"/>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dirty="0"/>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dirty="0"/>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dirty="0"/>
              <a:t>Click to edit Master title style</a:t>
            </a:r>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dirty="0"/>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dirty="0"/>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dirty="0"/>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dirty="0"/>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dirty="0"/>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dirty="0"/>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dirty="0"/>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dirty="0"/>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dirty="0"/>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dirty="0"/>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dirty="0"/>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dirty="0"/>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dirty="0"/>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dirty="0"/>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dirty="0"/>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1.gif"/></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6" y="2779776"/>
            <a:ext cx="6693408" cy="1088136"/>
          </a:xfrm>
        </p:spPr>
        <p:txBody>
          <a:bodyPr/>
          <a:lstStyle/>
          <a:p>
            <a:r>
              <a:rPr lang="en-US" i="0" dirty="0">
                <a:solidFill>
                  <a:srgbClr val="202124"/>
                </a:solidFill>
                <a:effectLst/>
                <a:latin typeface="Baskerville Old Face (Headings)"/>
              </a:rPr>
              <a:t>Heart Attack Risk 🩺 Predictive Analysis</a:t>
            </a:r>
            <a:endParaRPr lang="en-US" dirty="0"/>
          </a:p>
        </p:txBody>
      </p:sp>
    </p:spTree>
    <p:extLst>
      <p:ext uri="{BB962C8B-B14F-4D97-AF65-F5344CB8AC3E}">
        <p14:creationId xmlns:p14="http://schemas.microsoft.com/office/powerpoint/2010/main" val="317718070"/>
      </p:ext>
    </p:extLst>
  </p:cSld>
  <p:clrMapOvr>
    <a:masterClrMapping/>
  </p:clrMapOvr>
  <mc:AlternateContent xmlns:mc="http://schemas.openxmlformats.org/markup-compatibility/2006" xmlns:p14="http://schemas.microsoft.com/office/powerpoint/2010/main">
    <mc:Choice Requires="p14">
      <p:transition spd="slow" p14:dur="2000" advTm="9182"/>
    </mc:Choice>
    <mc:Fallback xmlns="">
      <p:transition spd="slow" advTm="918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ea typeface="Baskerville" panose="02020502070401020303" pitchFamily="18" charset="0"/>
              </a:rPr>
              <a:t>Approach Flowchart</a:t>
            </a:r>
            <a:endParaRPr lang="en-US" dirty="0"/>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p:txBody>
          <a:bodyPr/>
          <a:lstStyle/>
          <a:p>
            <a:r>
              <a:rPr lang="en-US" sz="2000" dirty="0">
                <a:solidFill>
                  <a:schemeClr val="accent3"/>
                </a:solidFill>
                <a:latin typeface="Baskerville Old Face" panose="02020602080505020303" pitchFamily="18" charset="77"/>
                <a:ea typeface="Baskerville" panose="02020502070401020303" pitchFamily="18" charset="0"/>
                <a:cs typeface="+mn-lt"/>
              </a:rPr>
              <a:t>ROI</a:t>
            </a:r>
            <a:endParaRPr lang="en-US" dirty="0"/>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Envision multimedia-based expertise and cross-media growth strategies</a:t>
            </a:r>
          </a:p>
          <a:p>
            <a:r>
              <a:rPr lang="en-US" sz="1600" dirty="0">
                <a:solidFill>
                  <a:schemeClr val="accent3"/>
                </a:solidFill>
                <a:latin typeface="Gill Sans Nova Light" panose="020B0302020104020203" pitchFamily="34" charset="0"/>
                <a:ea typeface="+mn-lt"/>
                <a:cs typeface="Gill Sans Light" panose="020B0302020104020203" pitchFamily="34" charset="-79"/>
              </a:rPr>
              <a:t>Visualize quality intellectual capital</a:t>
            </a:r>
          </a:p>
          <a:p>
            <a:r>
              <a:rPr lang="en-US" sz="1600" dirty="0">
                <a:solidFill>
                  <a:schemeClr val="accent3"/>
                </a:solidFill>
                <a:latin typeface="Gill Sans Nova Light" panose="020B0302020104020203" pitchFamily="34" charset="0"/>
                <a:ea typeface="+mn-lt"/>
                <a:cs typeface="Gill Sans Light" panose="020B0302020104020203" pitchFamily="34" charset="-79"/>
              </a:rPr>
              <a:t>Engage worldwide methodologies with web-enabled technologies</a:t>
            </a:r>
          </a:p>
        </p:txBody>
      </p:sp>
      <p:sp>
        <p:nvSpPr>
          <p:cNvPr id="5" name="Text Placeholder 4">
            <a:extLst>
              <a:ext uri="{FF2B5EF4-FFF2-40B4-BE49-F238E27FC236}">
                <a16:creationId xmlns:a16="http://schemas.microsoft.com/office/drawing/2014/main" id="{8FD645B0-0A7B-7091-C8D6-E7D27FA25E51}"/>
              </a:ext>
            </a:extLst>
          </p:cNvPr>
          <p:cNvSpPr>
            <a:spLocks noGrp="1"/>
          </p:cNvSpPr>
          <p:nvPr>
            <p:ph type="body" sz="quarter" idx="3"/>
          </p:nvPr>
        </p:nvSpPr>
        <p:spPr/>
        <p:txBody>
          <a:bodyPr/>
          <a:lstStyle/>
          <a:p>
            <a:pPr marL="0" indent="0">
              <a:buFont typeface="Arial" panose="020B0604020202020204" pitchFamily="34" charset="0"/>
              <a:buNone/>
            </a:pPr>
            <a:r>
              <a:rPr lang="en-US" sz="2000" dirty="0">
                <a:solidFill>
                  <a:schemeClr val="accent3"/>
                </a:solidFill>
                <a:latin typeface="Baskerville Old Face" panose="02020602080505020303" pitchFamily="18" charset="77"/>
                <a:ea typeface="Baskerville" panose="02020502070401020303" pitchFamily="18" charset="0"/>
              </a:rPr>
              <a:t>Niche</a:t>
            </a:r>
            <a:r>
              <a:rPr lang="en-US" sz="2000" dirty="0">
                <a:solidFill>
                  <a:schemeClr val="accent3"/>
                </a:solidFill>
                <a:latin typeface="Baskerville Old Face" panose="02020602080505020303" pitchFamily="18" charset="77"/>
                <a:ea typeface="Baskerville" panose="02020502070401020303" pitchFamily="18" charset="0"/>
                <a:cs typeface="+mn-lt"/>
              </a:rPr>
              <a:t> markets</a:t>
            </a:r>
            <a:endParaRPr lang="en-US" sz="2000" dirty="0">
              <a:solidFill>
                <a:schemeClr val="accent3"/>
              </a:solidFill>
              <a:latin typeface="Baskerville Old Face" panose="02020602080505020303" pitchFamily="18" charset="77"/>
              <a:ea typeface="Baskerville" panose="02020502070401020303" pitchFamily="18" charset="0"/>
            </a:endParaRPr>
          </a:p>
        </p:txBody>
      </p:sp>
      <p:sp>
        <p:nvSpPr>
          <p:cNvPr id="6" name="Content Placeholder 5">
            <a:extLst>
              <a:ext uri="{FF2B5EF4-FFF2-40B4-BE49-F238E27FC236}">
                <a16:creationId xmlns:a16="http://schemas.microsoft.com/office/drawing/2014/main" id="{3C7B8494-23AF-BB4F-382C-D2B07675EBB6}"/>
              </a:ext>
            </a:extLst>
          </p:cNvPr>
          <p:cNvSpPr>
            <a:spLocks noGrp="1"/>
          </p:cNvSpPr>
          <p:nvPr>
            <p:ph sz="quarter" idx="4"/>
          </p:nvPr>
        </p:nvSpPr>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Pursue scalable customer service through sustainable strategies</a:t>
            </a:r>
          </a:p>
          <a:p>
            <a:r>
              <a:rPr lang="en-US" sz="1600" dirty="0">
                <a:solidFill>
                  <a:schemeClr val="accent3"/>
                </a:solidFill>
                <a:latin typeface="Gill Sans Nova Light" panose="020B0302020104020203" pitchFamily="34" charset="0"/>
                <a:ea typeface="+mn-lt"/>
                <a:cs typeface="Gill Sans Light" panose="020B0302020104020203" pitchFamily="34" charset="-79"/>
              </a:rPr>
              <a:t>Engage top-line web services with cutting-edge deliverables</a:t>
            </a:r>
            <a:endParaRPr lang="en-US" sz="1600" dirty="0">
              <a:solidFill>
                <a:schemeClr val="accent3"/>
              </a:solidFill>
              <a:latin typeface="Gill Sans Nova Light" panose="020B0302020104020203" pitchFamily="34" charset="0"/>
              <a:cs typeface="Gill Sans Light" panose="020B0302020104020203" pitchFamily="34" charset="-79"/>
            </a:endParaRPr>
          </a:p>
        </p:txBody>
      </p:sp>
      <p:sp>
        <p:nvSpPr>
          <p:cNvPr id="9" name="Text Placeholder 8">
            <a:extLst>
              <a:ext uri="{FF2B5EF4-FFF2-40B4-BE49-F238E27FC236}">
                <a16:creationId xmlns:a16="http://schemas.microsoft.com/office/drawing/2014/main" id="{F0CC0C3B-96FD-06F4-C3EC-91658544150B}"/>
              </a:ext>
            </a:extLst>
          </p:cNvPr>
          <p:cNvSpPr>
            <a:spLocks noGrp="1"/>
          </p:cNvSpPr>
          <p:nvPr>
            <p:ph type="body" sz="quarter" idx="13"/>
          </p:nvPr>
        </p:nvSpPr>
        <p:spPr/>
        <p:txBody>
          <a:bodyPr/>
          <a:lstStyle/>
          <a:p>
            <a:pPr marL="0" indent="0">
              <a:buNone/>
            </a:pPr>
            <a:r>
              <a:rPr lang="en-US" sz="2000" dirty="0">
                <a:solidFill>
                  <a:schemeClr val="accent3"/>
                </a:solidFill>
                <a:latin typeface="Baskerville Old Face" panose="02020602080505020303" pitchFamily="18" charset="77"/>
                <a:ea typeface="Baskerville" panose="02020502070401020303" pitchFamily="18" charset="0"/>
              </a:rPr>
              <a:t>Supply chains</a:t>
            </a:r>
          </a:p>
        </p:txBody>
      </p:sp>
      <p:sp>
        <p:nvSpPr>
          <p:cNvPr id="10" name="Content Placeholder 9">
            <a:extLst>
              <a:ext uri="{FF2B5EF4-FFF2-40B4-BE49-F238E27FC236}">
                <a16:creationId xmlns:a16="http://schemas.microsoft.com/office/drawing/2014/main" id="{6E802B29-40B6-000C-8EDD-903910D08A61}"/>
              </a:ext>
            </a:extLst>
          </p:cNvPr>
          <p:cNvSpPr>
            <a:spLocks noGrp="1"/>
          </p:cNvSpPr>
          <p:nvPr>
            <p:ph sz="quarter" idx="14"/>
          </p:nvPr>
        </p:nvSpPr>
        <p:spPr/>
        <p:txBody>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Cultivate one-to-one customer service with robust ideas</a:t>
            </a:r>
            <a:endParaRPr lang="en-US" sz="1600" dirty="0">
              <a:solidFill>
                <a:schemeClr val="accent3"/>
              </a:solidFill>
              <a:latin typeface="Gill Sans Nova Light" panose="020B0302020104020203" pitchFamily="34" charset="0"/>
              <a:cs typeface="Gill Sans Light" panose="020B0302020104020203" pitchFamily="34" charset="-79"/>
            </a:endParaRPr>
          </a:p>
          <a:p>
            <a:r>
              <a:rPr lang="en-US" sz="1600" dirty="0">
                <a:solidFill>
                  <a:schemeClr val="accent3"/>
                </a:solidFill>
                <a:latin typeface="Gill Sans Nova Light" panose="020B0302020104020203" pitchFamily="34" charset="0"/>
                <a:ea typeface="+mn-lt"/>
                <a:cs typeface="Gill Sans Light" panose="020B0302020104020203" pitchFamily="34" charset="-79"/>
              </a:rPr>
              <a:t>Maximize timely deliverables for real-time schemas</a:t>
            </a:r>
            <a:endParaRPr lang="en-US" sz="1600" dirty="0">
              <a:solidFill>
                <a:schemeClr val="accent3"/>
              </a:solidFill>
              <a:latin typeface="Gill Sans Nova Light" panose="020B0302020104020203" pitchFamily="34" charset="0"/>
              <a:cs typeface="Gill Sans Light" panose="020B0302020104020203" pitchFamily="34" charset="-79"/>
            </a:endParaRPr>
          </a:p>
        </p:txBody>
      </p:sp>
      <p:pic>
        <p:nvPicPr>
          <p:cNvPr id="11" name="Figure" descr="figure.img">
            <a:extLst>
              <a:ext uri="{FF2B5EF4-FFF2-40B4-BE49-F238E27FC236}">
                <a16:creationId xmlns:a16="http://schemas.microsoft.com/office/drawing/2014/main" id="{DA0362A0-1364-0FC6-0F1D-24323372F11D}"/>
              </a:ext>
            </a:extLst>
          </p:cNvPr>
          <p:cNvPicPr>
            <a:picLocks noChangeAspect="1"/>
          </p:cNvPicPr>
          <p:nvPr/>
        </p:nvPicPr>
        <p:blipFill>
          <a:blip r:embed="rId2" cstate="print"/>
          <a:stretch>
            <a:fillRect/>
          </a:stretch>
        </p:blipFill>
        <p:spPr>
          <a:xfrm>
            <a:off x="1242245" y="1471484"/>
            <a:ext cx="9647428" cy="4688709"/>
          </a:xfrm>
          <a:prstGeom prst="rect">
            <a:avLst/>
          </a:prstGeom>
        </p:spPr>
      </p:pic>
    </p:spTree>
    <p:extLst>
      <p:ext uri="{BB962C8B-B14F-4D97-AF65-F5344CB8AC3E}">
        <p14:creationId xmlns:p14="http://schemas.microsoft.com/office/powerpoint/2010/main" val="4291665744"/>
      </p:ext>
    </p:extLst>
  </p:cSld>
  <p:clrMapOvr>
    <a:masterClrMapping/>
  </p:clrMapOvr>
  <mc:AlternateContent xmlns:mc="http://schemas.openxmlformats.org/markup-compatibility/2006" xmlns:p14="http://schemas.microsoft.com/office/powerpoint/2010/main">
    <mc:Choice Requires="p14">
      <p:transition spd="slow" p14:dur="2000" advTm="23568"/>
    </mc:Choice>
    <mc:Fallback xmlns="">
      <p:transition spd="slow" advTm="2356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p:txBody>
          <a:bodyPr/>
          <a:lstStyle/>
          <a:p>
            <a:r>
              <a:rPr lang="en-US" dirty="0">
                <a:latin typeface="Baskerville Old Face" panose="02020602080505020303" pitchFamily="18" charset="77"/>
              </a:rPr>
              <a:t>Tools</a:t>
            </a:r>
            <a:r>
              <a:rPr lang="en-US" dirty="0">
                <a:solidFill>
                  <a:schemeClr val="accent3"/>
                </a:solidFill>
                <a:latin typeface="Baskerville Old Face" panose="02020602080505020303" pitchFamily="18" charset="77"/>
              </a:rPr>
              <a:t> </a:t>
            </a:r>
            <a:endParaRPr lang="en-US" dirty="0"/>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303548106"/>
              </p:ext>
            </p:extLst>
          </p:nvPr>
        </p:nvGraphicFramePr>
        <p:xfrm>
          <a:off x="755904" y="3023108"/>
          <a:ext cx="10515600" cy="2975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9058363"/>
      </p:ext>
    </p:extLst>
  </p:cSld>
  <p:clrMapOvr>
    <a:masterClrMapping/>
  </p:clrMapOvr>
  <mc:AlternateContent xmlns:mc="http://schemas.openxmlformats.org/markup-compatibility/2006" xmlns:p14="http://schemas.microsoft.com/office/powerpoint/2010/main">
    <mc:Choice Requires="p14">
      <p:transition spd="slow" p14:dur="2000" advTm="23025"/>
    </mc:Choice>
    <mc:Fallback xmlns="">
      <p:transition spd="slow" advTm="2302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a:xfrm>
            <a:off x="838200" y="364503"/>
            <a:ext cx="10515600" cy="1325880"/>
          </a:xfrm>
        </p:spPr>
        <p:txBody>
          <a:bodyPr>
            <a:normAutofit fontScale="90000"/>
          </a:bodyPr>
          <a:lstStyle/>
          <a:p>
            <a:r>
              <a:rPr lang="en-US" sz="4400" i="0" dirty="0">
                <a:solidFill>
                  <a:srgbClr val="333333"/>
                </a:solidFill>
                <a:effectLst/>
                <a:latin typeface="Baskerville Old Face (Headings)"/>
              </a:rPr>
              <a:t>Sample dataset essential attributes for heart disease prediction</a:t>
            </a:r>
            <a:br>
              <a:rPr lang="en-US" b="1" i="0" dirty="0">
                <a:solidFill>
                  <a:srgbClr val="333333"/>
                </a:solidFill>
                <a:effectLst/>
                <a:latin typeface="Roboto" panose="02000000000000000000" pitchFamily="2" charset="0"/>
              </a:rPr>
            </a:br>
            <a:endParaRPr lang="en-US" dirty="0"/>
          </a:p>
        </p:txBody>
      </p:sp>
      <p:graphicFrame>
        <p:nvGraphicFramePr>
          <p:cNvPr id="8" name="Content Placeholder 7">
            <a:extLst>
              <a:ext uri="{FF2B5EF4-FFF2-40B4-BE49-F238E27FC236}">
                <a16:creationId xmlns:a16="http://schemas.microsoft.com/office/drawing/2014/main" id="{9A82146B-0579-2A82-D456-EC0215036C5D}"/>
              </a:ext>
            </a:extLst>
          </p:cNvPr>
          <p:cNvGraphicFramePr>
            <a:graphicFrameLocks noGrp="1"/>
          </p:cNvGraphicFramePr>
          <p:nvPr>
            <p:ph idx="1"/>
            <p:extLst>
              <p:ext uri="{D42A27DB-BD31-4B8C-83A1-F6EECF244321}">
                <p14:modId xmlns:p14="http://schemas.microsoft.com/office/powerpoint/2010/main" val="2287823969"/>
              </p:ext>
            </p:extLst>
          </p:nvPr>
        </p:nvGraphicFramePr>
        <p:xfrm>
          <a:off x="713232" y="1392568"/>
          <a:ext cx="10771711" cy="4963782"/>
        </p:xfrm>
        <a:graphic>
          <a:graphicData uri="http://schemas.openxmlformats.org/drawingml/2006/table">
            <a:tbl>
              <a:tblPr firstRow="1" bandRow="1">
                <a:tableStyleId>{9DCAF9ED-07DC-4A11-8D7F-57B35C25682E}</a:tableStyleId>
              </a:tblPr>
              <a:tblGrid>
                <a:gridCol w="763674">
                  <a:extLst>
                    <a:ext uri="{9D8B030D-6E8A-4147-A177-3AD203B41FA5}">
                      <a16:colId xmlns:a16="http://schemas.microsoft.com/office/drawing/2014/main" val="3549783347"/>
                    </a:ext>
                  </a:extLst>
                </a:gridCol>
                <a:gridCol w="769849">
                  <a:extLst>
                    <a:ext uri="{9D8B030D-6E8A-4147-A177-3AD203B41FA5}">
                      <a16:colId xmlns:a16="http://schemas.microsoft.com/office/drawing/2014/main" val="2031379729"/>
                    </a:ext>
                  </a:extLst>
                </a:gridCol>
                <a:gridCol w="769849">
                  <a:extLst>
                    <a:ext uri="{9D8B030D-6E8A-4147-A177-3AD203B41FA5}">
                      <a16:colId xmlns:a16="http://schemas.microsoft.com/office/drawing/2014/main" val="1611204936"/>
                    </a:ext>
                  </a:extLst>
                </a:gridCol>
                <a:gridCol w="769849">
                  <a:extLst>
                    <a:ext uri="{9D8B030D-6E8A-4147-A177-3AD203B41FA5}">
                      <a16:colId xmlns:a16="http://schemas.microsoft.com/office/drawing/2014/main" val="3764890494"/>
                    </a:ext>
                  </a:extLst>
                </a:gridCol>
                <a:gridCol w="769849">
                  <a:extLst>
                    <a:ext uri="{9D8B030D-6E8A-4147-A177-3AD203B41FA5}">
                      <a16:colId xmlns:a16="http://schemas.microsoft.com/office/drawing/2014/main" val="443948458"/>
                    </a:ext>
                  </a:extLst>
                </a:gridCol>
                <a:gridCol w="769849">
                  <a:extLst>
                    <a:ext uri="{9D8B030D-6E8A-4147-A177-3AD203B41FA5}">
                      <a16:colId xmlns:a16="http://schemas.microsoft.com/office/drawing/2014/main" val="657883091"/>
                    </a:ext>
                  </a:extLst>
                </a:gridCol>
                <a:gridCol w="769849">
                  <a:extLst>
                    <a:ext uri="{9D8B030D-6E8A-4147-A177-3AD203B41FA5}">
                      <a16:colId xmlns:a16="http://schemas.microsoft.com/office/drawing/2014/main" val="2950841315"/>
                    </a:ext>
                  </a:extLst>
                </a:gridCol>
                <a:gridCol w="769849">
                  <a:extLst>
                    <a:ext uri="{9D8B030D-6E8A-4147-A177-3AD203B41FA5}">
                      <a16:colId xmlns:a16="http://schemas.microsoft.com/office/drawing/2014/main" val="1967179396"/>
                    </a:ext>
                  </a:extLst>
                </a:gridCol>
                <a:gridCol w="769849">
                  <a:extLst>
                    <a:ext uri="{9D8B030D-6E8A-4147-A177-3AD203B41FA5}">
                      <a16:colId xmlns:a16="http://schemas.microsoft.com/office/drawing/2014/main" val="1183404515"/>
                    </a:ext>
                  </a:extLst>
                </a:gridCol>
                <a:gridCol w="769849">
                  <a:extLst>
                    <a:ext uri="{9D8B030D-6E8A-4147-A177-3AD203B41FA5}">
                      <a16:colId xmlns:a16="http://schemas.microsoft.com/office/drawing/2014/main" val="897581677"/>
                    </a:ext>
                  </a:extLst>
                </a:gridCol>
                <a:gridCol w="769849">
                  <a:extLst>
                    <a:ext uri="{9D8B030D-6E8A-4147-A177-3AD203B41FA5}">
                      <a16:colId xmlns:a16="http://schemas.microsoft.com/office/drawing/2014/main" val="612176290"/>
                    </a:ext>
                  </a:extLst>
                </a:gridCol>
                <a:gridCol w="769849">
                  <a:extLst>
                    <a:ext uri="{9D8B030D-6E8A-4147-A177-3AD203B41FA5}">
                      <a16:colId xmlns:a16="http://schemas.microsoft.com/office/drawing/2014/main" val="143994765"/>
                    </a:ext>
                  </a:extLst>
                </a:gridCol>
                <a:gridCol w="769849">
                  <a:extLst>
                    <a:ext uri="{9D8B030D-6E8A-4147-A177-3AD203B41FA5}">
                      <a16:colId xmlns:a16="http://schemas.microsoft.com/office/drawing/2014/main" val="967350438"/>
                    </a:ext>
                  </a:extLst>
                </a:gridCol>
                <a:gridCol w="769849">
                  <a:extLst>
                    <a:ext uri="{9D8B030D-6E8A-4147-A177-3AD203B41FA5}">
                      <a16:colId xmlns:a16="http://schemas.microsoft.com/office/drawing/2014/main" val="1474702982"/>
                    </a:ext>
                  </a:extLst>
                </a:gridCol>
              </a:tblGrid>
              <a:tr h="1399940">
                <a:tc>
                  <a:txBody>
                    <a:bodyPr/>
                    <a:lstStyle/>
                    <a:p>
                      <a:pPr algn="ctr"/>
                      <a:r>
                        <a:rPr lang="en-US" sz="1600" dirty="0">
                          <a:solidFill>
                            <a:schemeClr val="bg1"/>
                          </a:solidFill>
                          <a:effectLst/>
                        </a:rPr>
                        <a:t>Age</a:t>
                      </a:r>
                    </a:p>
                  </a:txBody>
                  <a:tcPr marL="13517" marR="13517" marT="13517" marB="13517" anchor="ctr"/>
                </a:tc>
                <a:tc>
                  <a:txBody>
                    <a:bodyPr/>
                    <a:lstStyle/>
                    <a:p>
                      <a:pPr algn="ctr"/>
                      <a:r>
                        <a:rPr lang="en-US" sz="1600" dirty="0">
                          <a:solidFill>
                            <a:schemeClr val="bg1"/>
                          </a:solidFill>
                          <a:effectLst/>
                        </a:rPr>
                        <a:t>Sex</a:t>
                      </a:r>
                    </a:p>
                  </a:txBody>
                  <a:tcPr marL="13517" marR="13517" marT="13517" marB="13517" anchor="ctr"/>
                </a:tc>
                <a:tc>
                  <a:txBody>
                    <a:bodyPr/>
                    <a:lstStyle/>
                    <a:p>
                      <a:pPr algn="ctr"/>
                      <a:r>
                        <a:rPr lang="en-US" sz="1600" dirty="0">
                          <a:solidFill>
                            <a:schemeClr val="bg1"/>
                          </a:solidFill>
                          <a:effectLst/>
                        </a:rPr>
                        <a:t>Chest pain (cp)</a:t>
                      </a:r>
                    </a:p>
                  </a:txBody>
                  <a:tcPr marL="13517" marR="13517" marT="13517" marB="13517" anchor="ctr"/>
                </a:tc>
                <a:tc>
                  <a:txBody>
                    <a:bodyPr/>
                    <a:lstStyle/>
                    <a:p>
                      <a:pPr algn="ctr"/>
                      <a:r>
                        <a:rPr lang="en-US" sz="1600" dirty="0">
                          <a:solidFill>
                            <a:schemeClr val="bg1"/>
                          </a:solidFill>
                          <a:effectLst/>
                        </a:rPr>
                        <a:t>Resting blood pressure (</a:t>
                      </a:r>
                      <a:r>
                        <a:rPr lang="en-US" sz="1600" dirty="0" err="1">
                          <a:solidFill>
                            <a:schemeClr val="bg1"/>
                          </a:solidFill>
                          <a:effectLst/>
                        </a:rPr>
                        <a:t>trtbps</a:t>
                      </a:r>
                      <a:r>
                        <a:rPr lang="en-US" sz="1600" dirty="0">
                          <a:solidFill>
                            <a:schemeClr val="bg1"/>
                          </a:solidFill>
                          <a:effectLst/>
                        </a:rPr>
                        <a:t>)</a:t>
                      </a:r>
                    </a:p>
                  </a:txBody>
                  <a:tcPr marL="13517" marR="13517" marT="13517" marB="13517" anchor="ctr"/>
                </a:tc>
                <a:tc>
                  <a:txBody>
                    <a:bodyPr/>
                    <a:lstStyle/>
                    <a:p>
                      <a:pPr algn="ctr"/>
                      <a:r>
                        <a:rPr lang="en-US" sz="1600" dirty="0" err="1">
                          <a:solidFill>
                            <a:schemeClr val="bg1"/>
                          </a:solidFill>
                          <a:effectLst/>
                        </a:rPr>
                        <a:t>Cholestoral</a:t>
                      </a:r>
                      <a:r>
                        <a:rPr lang="en-US" sz="1600" dirty="0">
                          <a:solidFill>
                            <a:schemeClr val="bg1"/>
                          </a:solidFill>
                          <a:effectLst/>
                        </a:rPr>
                        <a:t> (</a:t>
                      </a:r>
                      <a:r>
                        <a:rPr lang="en-US" sz="1600" dirty="0" err="1">
                          <a:solidFill>
                            <a:schemeClr val="bg1"/>
                          </a:solidFill>
                          <a:effectLst/>
                        </a:rPr>
                        <a:t>chol</a:t>
                      </a:r>
                      <a:r>
                        <a:rPr lang="en-US" sz="1600" dirty="0">
                          <a:solidFill>
                            <a:schemeClr val="bg1"/>
                          </a:solidFill>
                          <a:effectLst/>
                        </a:rPr>
                        <a:t>)</a:t>
                      </a:r>
                    </a:p>
                  </a:txBody>
                  <a:tcPr marL="13517" marR="13517" marT="13517" marB="13517" anchor="ctr"/>
                </a:tc>
                <a:tc>
                  <a:txBody>
                    <a:bodyPr/>
                    <a:lstStyle/>
                    <a:p>
                      <a:pPr algn="ctr"/>
                      <a:r>
                        <a:rPr lang="en-US" sz="1600" dirty="0">
                          <a:solidFill>
                            <a:schemeClr val="bg1"/>
                          </a:solidFill>
                          <a:effectLst/>
                        </a:rPr>
                        <a:t>Fasting blood sugar (</a:t>
                      </a:r>
                      <a:r>
                        <a:rPr lang="en-US" sz="1600" dirty="0" err="1">
                          <a:solidFill>
                            <a:schemeClr val="bg1"/>
                          </a:solidFill>
                          <a:effectLst/>
                        </a:rPr>
                        <a:t>fbs</a:t>
                      </a:r>
                      <a:r>
                        <a:rPr lang="en-US" sz="1600" dirty="0">
                          <a:solidFill>
                            <a:schemeClr val="bg1"/>
                          </a:solidFill>
                          <a:effectLst/>
                        </a:rPr>
                        <a:t>)</a:t>
                      </a:r>
                    </a:p>
                  </a:txBody>
                  <a:tcPr marL="13517" marR="13517" marT="13517" marB="13517" anchor="ctr"/>
                </a:tc>
                <a:tc>
                  <a:txBody>
                    <a:bodyPr/>
                    <a:lstStyle/>
                    <a:p>
                      <a:pPr algn="ctr"/>
                      <a:r>
                        <a:rPr lang="en-US" sz="1600" dirty="0">
                          <a:solidFill>
                            <a:schemeClr val="bg1"/>
                          </a:solidFill>
                          <a:effectLst/>
                        </a:rPr>
                        <a:t>Resting electrocardiographic (</a:t>
                      </a:r>
                      <a:r>
                        <a:rPr lang="en-US" sz="1600" dirty="0" err="1">
                          <a:solidFill>
                            <a:schemeClr val="bg1"/>
                          </a:solidFill>
                          <a:effectLst/>
                        </a:rPr>
                        <a:t>restecg</a:t>
                      </a:r>
                      <a:r>
                        <a:rPr lang="en-US" sz="1600" dirty="0">
                          <a:solidFill>
                            <a:schemeClr val="bg1"/>
                          </a:solidFill>
                          <a:effectLst/>
                        </a:rPr>
                        <a:t>)</a:t>
                      </a:r>
                    </a:p>
                  </a:txBody>
                  <a:tcPr marL="13517" marR="13517" marT="13517" marB="13517" anchor="ctr"/>
                </a:tc>
                <a:tc>
                  <a:txBody>
                    <a:bodyPr/>
                    <a:lstStyle/>
                    <a:p>
                      <a:pPr algn="ctr"/>
                      <a:r>
                        <a:rPr lang="en-US" sz="1600" dirty="0">
                          <a:solidFill>
                            <a:schemeClr val="bg1"/>
                          </a:solidFill>
                          <a:effectLst/>
                        </a:rPr>
                        <a:t>Maximum heart rate achieved (</a:t>
                      </a:r>
                      <a:r>
                        <a:rPr lang="en-US" sz="1600" dirty="0" err="1">
                          <a:solidFill>
                            <a:schemeClr val="bg1"/>
                          </a:solidFill>
                          <a:effectLst/>
                        </a:rPr>
                        <a:t>thalachh</a:t>
                      </a:r>
                      <a:r>
                        <a:rPr lang="en-US" sz="1600" dirty="0">
                          <a:solidFill>
                            <a:schemeClr val="bg1"/>
                          </a:solidFill>
                          <a:effectLst/>
                        </a:rPr>
                        <a:t>)</a:t>
                      </a:r>
                    </a:p>
                  </a:txBody>
                  <a:tcPr marL="13517" marR="13517" marT="13517" marB="13517" anchor="ctr"/>
                </a:tc>
                <a:tc>
                  <a:txBody>
                    <a:bodyPr/>
                    <a:lstStyle/>
                    <a:p>
                      <a:pPr algn="ctr"/>
                      <a:r>
                        <a:rPr lang="en-US" sz="1600" dirty="0">
                          <a:solidFill>
                            <a:schemeClr val="bg1"/>
                          </a:solidFill>
                          <a:effectLst/>
                        </a:rPr>
                        <a:t>Exercise induced angina (</a:t>
                      </a:r>
                      <a:r>
                        <a:rPr lang="en-US" sz="1600" dirty="0" err="1">
                          <a:solidFill>
                            <a:schemeClr val="bg1"/>
                          </a:solidFill>
                          <a:effectLst/>
                        </a:rPr>
                        <a:t>exng</a:t>
                      </a:r>
                      <a:r>
                        <a:rPr lang="en-US" sz="1600" dirty="0">
                          <a:solidFill>
                            <a:schemeClr val="bg1"/>
                          </a:solidFill>
                          <a:effectLst/>
                        </a:rPr>
                        <a:t>)</a:t>
                      </a:r>
                    </a:p>
                  </a:txBody>
                  <a:tcPr marL="13517" marR="13517" marT="13517" marB="13517" anchor="ctr"/>
                </a:tc>
                <a:tc>
                  <a:txBody>
                    <a:bodyPr/>
                    <a:lstStyle/>
                    <a:p>
                      <a:pPr algn="ctr"/>
                      <a:r>
                        <a:rPr lang="en-US" sz="1600" dirty="0" err="1">
                          <a:solidFill>
                            <a:schemeClr val="bg1"/>
                          </a:solidFill>
                          <a:effectLst/>
                        </a:rPr>
                        <a:t>Oldpeak</a:t>
                      </a:r>
                      <a:endParaRPr lang="en-US" sz="1600" dirty="0">
                        <a:solidFill>
                          <a:schemeClr val="bg1"/>
                        </a:solidFill>
                        <a:effectLst/>
                      </a:endParaRPr>
                    </a:p>
                  </a:txBody>
                  <a:tcPr marL="13517" marR="13517" marT="13517" marB="13517" anchor="ctr"/>
                </a:tc>
                <a:tc>
                  <a:txBody>
                    <a:bodyPr/>
                    <a:lstStyle/>
                    <a:p>
                      <a:pPr algn="ctr"/>
                      <a:r>
                        <a:rPr lang="en-US" sz="1600" dirty="0">
                          <a:solidFill>
                            <a:schemeClr val="bg1"/>
                          </a:solidFill>
                          <a:effectLst/>
                        </a:rPr>
                        <a:t>Slope (</a:t>
                      </a:r>
                      <a:r>
                        <a:rPr lang="en-US" sz="1600" dirty="0" err="1">
                          <a:solidFill>
                            <a:schemeClr val="bg1"/>
                          </a:solidFill>
                          <a:effectLst/>
                        </a:rPr>
                        <a:t>slp</a:t>
                      </a:r>
                      <a:r>
                        <a:rPr lang="en-US" sz="1600" dirty="0">
                          <a:solidFill>
                            <a:schemeClr val="bg1"/>
                          </a:solidFill>
                          <a:effectLst/>
                        </a:rPr>
                        <a:t>)</a:t>
                      </a:r>
                    </a:p>
                  </a:txBody>
                  <a:tcPr marL="13517" marR="13517" marT="13517" marB="13517" anchor="ctr"/>
                </a:tc>
                <a:tc>
                  <a:txBody>
                    <a:bodyPr/>
                    <a:lstStyle/>
                    <a:p>
                      <a:pPr algn="ctr"/>
                      <a:r>
                        <a:rPr lang="en-US" sz="1600" dirty="0">
                          <a:solidFill>
                            <a:schemeClr val="bg1"/>
                          </a:solidFill>
                          <a:effectLst/>
                        </a:rPr>
                        <a:t>Number of major vessels (</a:t>
                      </a:r>
                      <a:r>
                        <a:rPr lang="en-US" sz="1600" dirty="0" err="1">
                          <a:solidFill>
                            <a:schemeClr val="bg1"/>
                          </a:solidFill>
                          <a:effectLst/>
                        </a:rPr>
                        <a:t>caa</a:t>
                      </a:r>
                      <a:r>
                        <a:rPr lang="en-US" sz="1600" dirty="0">
                          <a:solidFill>
                            <a:schemeClr val="bg1"/>
                          </a:solidFill>
                          <a:effectLst/>
                        </a:rPr>
                        <a:t>)</a:t>
                      </a:r>
                    </a:p>
                  </a:txBody>
                  <a:tcPr marL="13517" marR="13517" marT="13517" marB="13517" anchor="ctr"/>
                </a:tc>
                <a:tc>
                  <a:txBody>
                    <a:bodyPr/>
                    <a:lstStyle/>
                    <a:p>
                      <a:pPr algn="ctr"/>
                      <a:r>
                        <a:rPr lang="en-US" sz="1600" dirty="0" err="1">
                          <a:solidFill>
                            <a:schemeClr val="bg1"/>
                          </a:solidFill>
                          <a:effectLst/>
                        </a:rPr>
                        <a:t>Thalium</a:t>
                      </a:r>
                      <a:r>
                        <a:rPr lang="en-US" sz="1600" dirty="0">
                          <a:solidFill>
                            <a:schemeClr val="bg1"/>
                          </a:solidFill>
                          <a:effectLst/>
                        </a:rPr>
                        <a:t> Stress Test (</a:t>
                      </a:r>
                      <a:r>
                        <a:rPr lang="en-US" sz="1600" dirty="0" err="1">
                          <a:solidFill>
                            <a:schemeClr val="bg1"/>
                          </a:solidFill>
                          <a:effectLst/>
                        </a:rPr>
                        <a:t>thall</a:t>
                      </a:r>
                      <a:r>
                        <a:rPr lang="en-US" sz="1600" dirty="0">
                          <a:solidFill>
                            <a:schemeClr val="bg1"/>
                          </a:solidFill>
                          <a:effectLst/>
                        </a:rPr>
                        <a:t>)</a:t>
                      </a:r>
                    </a:p>
                  </a:txBody>
                  <a:tcPr marL="13517" marR="13517" marT="13517" marB="13517" anchor="ctr"/>
                </a:tc>
                <a:tc>
                  <a:txBody>
                    <a:bodyPr/>
                    <a:lstStyle/>
                    <a:p>
                      <a:pPr algn="ctr"/>
                      <a:r>
                        <a:rPr lang="en-US" sz="1600" dirty="0">
                          <a:solidFill>
                            <a:schemeClr val="bg1"/>
                          </a:solidFill>
                          <a:effectLst/>
                        </a:rPr>
                        <a:t>Output</a:t>
                      </a:r>
                    </a:p>
                  </a:txBody>
                  <a:tcPr marL="13517" marR="13517" marT="13517" marB="13517" anchor="ctr"/>
                </a:tc>
                <a:extLst>
                  <a:ext uri="{0D108BD9-81ED-4DB2-BD59-A6C34878D82A}">
                    <a16:rowId xmlns:a16="http://schemas.microsoft.com/office/drawing/2014/main" val="403058940"/>
                  </a:ext>
                </a:extLst>
              </a:tr>
              <a:tr h="496244">
                <a:tc>
                  <a:txBody>
                    <a:bodyPr/>
                    <a:lstStyle/>
                    <a:p>
                      <a:pPr algn="ctr"/>
                      <a:r>
                        <a:rPr lang="en-US" sz="1600">
                          <a:solidFill>
                            <a:srgbClr val="666666"/>
                          </a:solidFill>
                          <a:effectLst/>
                        </a:rPr>
                        <a:t>60</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3</a:t>
                      </a:r>
                    </a:p>
                  </a:txBody>
                  <a:tcPr marL="13517" marR="13517" marT="13517" marB="13517"/>
                </a:tc>
                <a:tc>
                  <a:txBody>
                    <a:bodyPr/>
                    <a:lstStyle/>
                    <a:p>
                      <a:pPr algn="ctr"/>
                      <a:r>
                        <a:rPr lang="en-US" sz="1600" dirty="0">
                          <a:solidFill>
                            <a:srgbClr val="666666"/>
                          </a:solidFill>
                          <a:effectLst/>
                        </a:rPr>
                        <a:t>145</a:t>
                      </a:r>
                    </a:p>
                  </a:txBody>
                  <a:tcPr marL="13517" marR="13517" marT="13517" marB="13517"/>
                </a:tc>
                <a:tc>
                  <a:txBody>
                    <a:bodyPr/>
                    <a:lstStyle/>
                    <a:p>
                      <a:pPr algn="ctr"/>
                      <a:r>
                        <a:rPr lang="en-US" sz="1600">
                          <a:solidFill>
                            <a:srgbClr val="666666"/>
                          </a:solidFill>
                          <a:effectLst/>
                        </a:rPr>
                        <a:t>233</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dirty="0">
                          <a:solidFill>
                            <a:srgbClr val="666666"/>
                          </a:solidFill>
                          <a:effectLst/>
                        </a:rPr>
                        <a:t>0</a:t>
                      </a:r>
                    </a:p>
                  </a:txBody>
                  <a:tcPr marL="13517" marR="13517" marT="13517" marB="13517"/>
                </a:tc>
                <a:tc>
                  <a:txBody>
                    <a:bodyPr/>
                    <a:lstStyle/>
                    <a:p>
                      <a:pPr algn="ctr"/>
                      <a:r>
                        <a:rPr lang="en-US" sz="1600">
                          <a:solidFill>
                            <a:srgbClr val="666666"/>
                          </a:solidFill>
                          <a:effectLst/>
                        </a:rPr>
                        <a:t>150</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2.3</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1</a:t>
                      </a:r>
                    </a:p>
                  </a:txBody>
                  <a:tcPr marL="13517" marR="13517" marT="13517" marB="13517"/>
                </a:tc>
                <a:extLst>
                  <a:ext uri="{0D108BD9-81ED-4DB2-BD59-A6C34878D82A}">
                    <a16:rowId xmlns:a16="http://schemas.microsoft.com/office/drawing/2014/main" val="217580436"/>
                  </a:ext>
                </a:extLst>
              </a:tr>
              <a:tr h="496244">
                <a:tc>
                  <a:txBody>
                    <a:bodyPr/>
                    <a:lstStyle/>
                    <a:p>
                      <a:pPr algn="ctr"/>
                      <a:r>
                        <a:rPr lang="en-US" sz="1600">
                          <a:solidFill>
                            <a:srgbClr val="666666"/>
                          </a:solidFill>
                          <a:effectLst/>
                        </a:rPr>
                        <a:t>35</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2</a:t>
                      </a:r>
                    </a:p>
                  </a:txBody>
                  <a:tcPr marL="13517" marR="13517" marT="13517" marB="13517"/>
                </a:tc>
                <a:tc>
                  <a:txBody>
                    <a:bodyPr/>
                    <a:lstStyle/>
                    <a:p>
                      <a:pPr algn="ctr"/>
                      <a:r>
                        <a:rPr lang="en-US" sz="1600">
                          <a:solidFill>
                            <a:srgbClr val="666666"/>
                          </a:solidFill>
                          <a:effectLst/>
                        </a:rPr>
                        <a:t>130</a:t>
                      </a:r>
                    </a:p>
                  </a:txBody>
                  <a:tcPr marL="13517" marR="13517" marT="13517" marB="13517"/>
                </a:tc>
                <a:tc>
                  <a:txBody>
                    <a:bodyPr/>
                    <a:lstStyle/>
                    <a:p>
                      <a:pPr algn="ctr"/>
                      <a:r>
                        <a:rPr lang="en-US" sz="1600" dirty="0">
                          <a:solidFill>
                            <a:srgbClr val="666666"/>
                          </a:solidFill>
                          <a:effectLst/>
                        </a:rPr>
                        <a:t>250</a:t>
                      </a:r>
                    </a:p>
                  </a:txBody>
                  <a:tcPr marL="13517" marR="13517" marT="13517" marB="13517"/>
                </a:tc>
                <a:tc>
                  <a:txBody>
                    <a:bodyPr/>
                    <a:lstStyle/>
                    <a:p>
                      <a:pPr algn="ctr"/>
                      <a:r>
                        <a:rPr lang="en-US" sz="1600" dirty="0">
                          <a:solidFill>
                            <a:srgbClr val="666666"/>
                          </a:solidFill>
                          <a:effectLst/>
                        </a:rPr>
                        <a:t>0</a:t>
                      </a:r>
                    </a:p>
                  </a:txBody>
                  <a:tcPr marL="13517" marR="13517" marT="13517" marB="13517"/>
                </a:tc>
                <a:tc>
                  <a:txBody>
                    <a:bodyPr/>
                    <a:lstStyle/>
                    <a:p>
                      <a:pPr algn="ctr"/>
                      <a:r>
                        <a:rPr lang="en-US" sz="1600" dirty="0">
                          <a:solidFill>
                            <a:srgbClr val="666666"/>
                          </a:solidFill>
                          <a:effectLst/>
                        </a:rPr>
                        <a:t>1</a:t>
                      </a:r>
                    </a:p>
                  </a:txBody>
                  <a:tcPr marL="13517" marR="13517" marT="13517" marB="13517"/>
                </a:tc>
                <a:tc>
                  <a:txBody>
                    <a:bodyPr/>
                    <a:lstStyle/>
                    <a:p>
                      <a:pPr algn="ctr"/>
                      <a:r>
                        <a:rPr lang="en-US" sz="1600">
                          <a:solidFill>
                            <a:srgbClr val="666666"/>
                          </a:solidFill>
                          <a:effectLst/>
                        </a:rPr>
                        <a:t>187</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3.5</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2</a:t>
                      </a:r>
                    </a:p>
                  </a:txBody>
                  <a:tcPr marL="13517" marR="13517" marT="13517" marB="13517"/>
                </a:tc>
                <a:tc>
                  <a:txBody>
                    <a:bodyPr/>
                    <a:lstStyle/>
                    <a:p>
                      <a:pPr algn="ctr"/>
                      <a:r>
                        <a:rPr lang="en-US" sz="1600">
                          <a:solidFill>
                            <a:srgbClr val="666666"/>
                          </a:solidFill>
                          <a:effectLst/>
                        </a:rPr>
                        <a:t>1</a:t>
                      </a:r>
                    </a:p>
                  </a:txBody>
                  <a:tcPr marL="13517" marR="13517" marT="13517" marB="13517"/>
                </a:tc>
                <a:extLst>
                  <a:ext uri="{0D108BD9-81ED-4DB2-BD59-A6C34878D82A}">
                    <a16:rowId xmlns:a16="http://schemas.microsoft.com/office/drawing/2014/main" val="3803328568"/>
                  </a:ext>
                </a:extLst>
              </a:tr>
              <a:tr h="496244">
                <a:tc>
                  <a:txBody>
                    <a:bodyPr/>
                    <a:lstStyle/>
                    <a:p>
                      <a:pPr algn="ctr"/>
                      <a:r>
                        <a:rPr lang="en-US" sz="1600">
                          <a:solidFill>
                            <a:srgbClr val="666666"/>
                          </a:solidFill>
                          <a:effectLst/>
                        </a:rPr>
                        <a:t>41</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130</a:t>
                      </a:r>
                    </a:p>
                  </a:txBody>
                  <a:tcPr marL="13517" marR="13517" marT="13517" marB="13517"/>
                </a:tc>
                <a:tc>
                  <a:txBody>
                    <a:bodyPr/>
                    <a:lstStyle/>
                    <a:p>
                      <a:pPr algn="ctr"/>
                      <a:r>
                        <a:rPr lang="en-US" sz="1600">
                          <a:solidFill>
                            <a:srgbClr val="666666"/>
                          </a:solidFill>
                          <a:effectLst/>
                        </a:rPr>
                        <a:t>204</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dirty="0">
                          <a:solidFill>
                            <a:srgbClr val="666666"/>
                          </a:solidFill>
                          <a:effectLst/>
                        </a:rPr>
                        <a:t>0</a:t>
                      </a:r>
                    </a:p>
                  </a:txBody>
                  <a:tcPr marL="13517" marR="13517" marT="13517" marB="13517"/>
                </a:tc>
                <a:tc>
                  <a:txBody>
                    <a:bodyPr/>
                    <a:lstStyle/>
                    <a:p>
                      <a:pPr algn="ctr"/>
                      <a:r>
                        <a:rPr lang="en-US" sz="1600" dirty="0">
                          <a:solidFill>
                            <a:srgbClr val="666666"/>
                          </a:solidFill>
                          <a:effectLst/>
                        </a:rPr>
                        <a:t>172</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1.4</a:t>
                      </a:r>
                    </a:p>
                  </a:txBody>
                  <a:tcPr marL="13517" marR="13517" marT="13517" marB="13517"/>
                </a:tc>
                <a:tc>
                  <a:txBody>
                    <a:bodyPr/>
                    <a:lstStyle/>
                    <a:p>
                      <a:pPr algn="ctr"/>
                      <a:r>
                        <a:rPr lang="en-US" sz="1600">
                          <a:solidFill>
                            <a:srgbClr val="666666"/>
                          </a:solidFill>
                          <a:effectLst/>
                        </a:rPr>
                        <a:t>2</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2</a:t>
                      </a:r>
                    </a:p>
                  </a:txBody>
                  <a:tcPr marL="13517" marR="13517" marT="13517" marB="13517"/>
                </a:tc>
                <a:tc>
                  <a:txBody>
                    <a:bodyPr/>
                    <a:lstStyle/>
                    <a:p>
                      <a:pPr algn="ctr"/>
                      <a:r>
                        <a:rPr lang="en-US" sz="1600">
                          <a:solidFill>
                            <a:srgbClr val="666666"/>
                          </a:solidFill>
                          <a:effectLst/>
                        </a:rPr>
                        <a:t>1</a:t>
                      </a:r>
                    </a:p>
                  </a:txBody>
                  <a:tcPr marL="13517" marR="13517" marT="13517" marB="13517"/>
                </a:tc>
                <a:extLst>
                  <a:ext uri="{0D108BD9-81ED-4DB2-BD59-A6C34878D82A}">
                    <a16:rowId xmlns:a16="http://schemas.microsoft.com/office/drawing/2014/main" val="3295718265"/>
                  </a:ext>
                </a:extLst>
              </a:tr>
              <a:tr h="496244">
                <a:tc>
                  <a:txBody>
                    <a:bodyPr/>
                    <a:lstStyle/>
                    <a:p>
                      <a:pPr algn="ctr"/>
                      <a:r>
                        <a:rPr lang="en-US" sz="1600">
                          <a:solidFill>
                            <a:srgbClr val="666666"/>
                          </a:solidFill>
                          <a:effectLst/>
                        </a:rPr>
                        <a:t>55</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120</a:t>
                      </a:r>
                    </a:p>
                  </a:txBody>
                  <a:tcPr marL="13517" marR="13517" marT="13517" marB="13517"/>
                </a:tc>
                <a:tc>
                  <a:txBody>
                    <a:bodyPr/>
                    <a:lstStyle/>
                    <a:p>
                      <a:pPr algn="ctr"/>
                      <a:r>
                        <a:rPr lang="en-US" sz="1600">
                          <a:solidFill>
                            <a:srgbClr val="666666"/>
                          </a:solidFill>
                          <a:effectLst/>
                        </a:rPr>
                        <a:t>236</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178</a:t>
                      </a:r>
                    </a:p>
                  </a:txBody>
                  <a:tcPr marL="13517" marR="13517" marT="13517" marB="13517"/>
                </a:tc>
                <a:tc>
                  <a:txBody>
                    <a:bodyPr/>
                    <a:lstStyle/>
                    <a:p>
                      <a:pPr algn="ctr"/>
                      <a:r>
                        <a:rPr lang="en-US" sz="1600" dirty="0">
                          <a:solidFill>
                            <a:srgbClr val="666666"/>
                          </a:solidFill>
                          <a:effectLst/>
                        </a:rPr>
                        <a:t>0</a:t>
                      </a:r>
                    </a:p>
                  </a:txBody>
                  <a:tcPr marL="13517" marR="13517" marT="13517" marB="13517"/>
                </a:tc>
                <a:tc>
                  <a:txBody>
                    <a:bodyPr/>
                    <a:lstStyle/>
                    <a:p>
                      <a:pPr algn="ctr"/>
                      <a:r>
                        <a:rPr lang="en-US" sz="1600" dirty="0">
                          <a:solidFill>
                            <a:srgbClr val="666666"/>
                          </a:solidFill>
                          <a:effectLst/>
                        </a:rPr>
                        <a:t>0.8</a:t>
                      </a:r>
                    </a:p>
                  </a:txBody>
                  <a:tcPr marL="13517" marR="13517" marT="13517" marB="13517"/>
                </a:tc>
                <a:tc>
                  <a:txBody>
                    <a:bodyPr/>
                    <a:lstStyle/>
                    <a:p>
                      <a:pPr algn="ctr"/>
                      <a:r>
                        <a:rPr lang="en-US" sz="1600" dirty="0">
                          <a:solidFill>
                            <a:srgbClr val="666666"/>
                          </a:solidFill>
                          <a:effectLst/>
                        </a:rPr>
                        <a:t>2</a:t>
                      </a:r>
                    </a:p>
                  </a:txBody>
                  <a:tcPr marL="13517" marR="13517" marT="13517" marB="13517"/>
                </a:tc>
                <a:tc>
                  <a:txBody>
                    <a:bodyPr/>
                    <a:lstStyle/>
                    <a:p>
                      <a:pPr algn="ctr"/>
                      <a:r>
                        <a:rPr lang="en-US" sz="1600" dirty="0">
                          <a:solidFill>
                            <a:srgbClr val="666666"/>
                          </a:solidFill>
                          <a:effectLst/>
                        </a:rPr>
                        <a:t>0</a:t>
                      </a:r>
                    </a:p>
                  </a:txBody>
                  <a:tcPr marL="13517" marR="13517" marT="13517" marB="13517"/>
                </a:tc>
                <a:tc>
                  <a:txBody>
                    <a:bodyPr/>
                    <a:lstStyle/>
                    <a:p>
                      <a:pPr algn="ctr"/>
                      <a:r>
                        <a:rPr lang="en-US" sz="1600" dirty="0">
                          <a:solidFill>
                            <a:srgbClr val="666666"/>
                          </a:solidFill>
                          <a:effectLst/>
                        </a:rPr>
                        <a:t>2</a:t>
                      </a:r>
                    </a:p>
                  </a:txBody>
                  <a:tcPr marL="13517" marR="13517" marT="13517" marB="13517"/>
                </a:tc>
                <a:tc>
                  <a:txBody>
                    <a:bodyPr/>
                    <a:lstStyle/>
                    <a:p>
                      <a:pPr algn="ctr"/>
                      <a:r>
                        <a:rPr lang="en-US" sz="1600">
                          <a:solidFill>
                            <a:srgbClr val="666666"/>
                          </a:solidFill>
                          <a:effectLst/>
                        </a:rPr>
                        <a:t>1</a:t>
                      </a:r>
                    </a:p>
                  </a:txBody>
                  <a:tcPr marL="13517" marR="13517" marT="13517" marB="13517"/>
                </a:tc>
                <a:extLst>
                  <a:ext uri="{0D108BD9-81ED-4DB2-BD59-A6C34878D82A}">
                    <a16:rowId xmlns:a16="http://schemas.microsoft.com/office/drawing/2014/main" val="4174309423"/>
                  </a:ext>
                </a:extLst>
              </a:tr>
              <a:tr h="496244">
                <a:tc>
                  <a:txBody>
                    <a:bodyPr/>
                    <a:lstStyle/>
                    <a:p>
                      <a:pPr algn="ctr"/>
                      <a:r>
                        <a:rPr lang="en-US" sz="1600">
                          <a:solidFill>
                            <a:srgbClr val="666666"/>
                          </a:solidFill>
                          <a:effectLst/>
                        </a:rPr>
                        <a:t>56</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120</a:t>
                      </a:r>
                    </a:p>
                  </a:txBody>
                  <a:tcPr marL="13517" marR="13517" marT="13517" marB="13517"/>
                </a:tc>
                <a:tc>
                  <a:txBody>
                    <a:bodyPr/>
                    <a:lstStyle/>
                    <a:p>
                      <a:pPr algn="ctr"/>
                      <a:r>
                        <a:rPr lang="en-US" sz="1600">
                          <a:solidFill>
                            <a:srgbClr val="666666"/>
                          </a:solidFill>
                          <a:effectLst/>
                        </a:rPr>
                        <a:t>354</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163</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0.6</a:t>
                      </a:r>
                    </a:p>
                  </a:txBody>
                  <a:tcPr marL="13517" marR="13517" marT="13517" marB="13517"/>
                </a:tc>
                <a:tc>
                  <a:txBody>
                    <a:bodyPr/>
                    <a:lstStyle/>
                    <a:p>
                      <a:pPr algn="ctr"/>
                      <a:r>
                        <a:rPr lang="en-US" sz="1600">
                          <a:solidFill>
                            <a:srgbClr val="666666"/>
                          </a:solidFill>
                          <a:effectLst/>
                        </a:rPr>
                        <a:t>2</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dirty="0">
                          <a:solidFill>
                            <a:srgbClr val="666666"/>
                          </a:solidFill>
                          <a:effectLst/>
                        </a:rPr>
                        <a:t>2</a:t>
                      </a:r>
                    </a:p>
                  </a:txBody>
                  <a:tcPr marL="13517" marR="13517" marT="13517" marB="13517"/>
                </a:tc>
                <a:tc>
                  <a:txBody>
                    <a:bodyPr/>
                    <a:lstStyle/>
                    <a:p>
                      <a:pPr algn="ctr"/>
                      <a:r>
                        <a:rPr lang="en-US" sz="1600">
                          <a:solidFill>
                            <a:srgbClr val="666666"/>
                          </a:solidFill>
                          <a:effectLst/>
                        </a:rPr>
                        <a:t>1</a:t>
                      </a:r>
                    </a:p>
                  </a:txBody>
                  <a:tcPr marL="13517" marR="13517" marT="13517" marB="13517"/>
                </a:tc>
                <a:extLst>
                  <a:ext uri="{0D108BD9-81ED-4DB2-BD59-A6C34878D82A}">
                    <a16:rowId xmlns:a16="http://schemas.microsoft.com/office/drawing/2014/main" val="3171657541"/>
                  </a:ext>
                </a:extLst>
              </a:tr>
              <a:tr h="496244">
                <a:tc>
                  <a:txBody>
                    <a:bodyPr/>
                    <a:lstStyle/>
                    <a:p>
                      <a:pPr algn="ctr"/>
                      <a:r>
                        <a:rPr lang="en-US" sz="1600">
                          <a:solidFill>
                            <a:srgbClr val="666666"/>
                          </a:solidFill>
                          <a:effectLst/>
                        </a:rPr>
                        <a:t>55</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140</a:t>
                      </a:r>
                    </a:p>
                  </a:txBody>
                  <a:tcPr marL="13517" marR="13517" marT="13517" marB="13517"/>
                </a:tc>
                <a:tc>
                  <a:txBody>
                    <a:bodyPr/>
                    <a:lstStyle/>
                    <a:p>
                      <a:pPr algn="ctr"/>
                      <a:r>
                        <a:rPr lang="en-US" sz="1600">
                          <a:solidFill>
                            <a:srgbClr val="666666"/>
                          </a:solidFill>
                          <a:effectLst/>
                        </a:rPr>
                        <a:t>192</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148</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0.4</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dirty="0">
                          <a:solidFill>
                            <a:srgbClr val="666666"/>
                          </a:solidFill>
                          <a:effectLst/>
                        </a:rPr>
                        <a:t>1</a:t>
                      </a:r>
                    </a:p>
                  </a:txBody>
                  <a:tcPr marL="13517" marR="13517" marT="13517" marB="13517"/>
                </a:tc>
                <a:tc>
                  <a:txBody>
                    <a:bodyPr/>
                    <a:lstStyle/>
                    <a:p>
                      <a:pPr algn="ctr"/>
                      <a:r>
                        <a:rPr lang="en-US" sz="1600">
                          <a:solidFill>
                            <a:srgbClr val="666666"/>
                          </a:solidFill>
                          <a:effectLst/>
                        </a:rPr>
                        <a:t>1</a:t>
                      </a:r>
                    </a:p>
                  </a:txBody>
                  <a:tcPr marL="13517" marR="13517" marT="13517" marB="13517"/>
                </a:tc>
                <a:extLst>
                  <a:ext uri="{0D108BD9-81ED-4DB2-BD59-A6C34878D82A}">
                    <a16:rowId xmlns:a16="http://schemas.microsoft.com/office/drawing/2014/main" val="2128489026"/>
                  </a:ext>
                </a:extLst>
              </a:tr>
              <a:tr h="496244">
                <a:tc>
                  <a:txBody>
                    <a:bodyPr/>
                    <a:lstStyle/>
                    <a:p>
                      <a:pPr algn="ctr"/>
                      <a:r>
                        <a:rPr lang="en-US" sz="1600">
                          <a:solidFill>
                            <a:srgbClr val="666666"/>
                          </a:solidFill>
                          <a:effectLst/>
                        </a:rPr>
                        <a:t>56</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140</a:t>
                      </a:r>
                    </a:p>
                  </a:txBody>
                  <a:tcPr marL="13517" marR="13517" marT="13517" marB="13517"/>
                </a:tc>
                <a:tc>
                  <a:txBody>
                    <a:bodyPr/>
                    <a:lstStyle/>
                    <a:p>
                      <a:pPr algn="ctr"/>
                      <a:r>
                        <a:rPr lang="en-US" sz="1600">
                          <a:solidFill>
                            <a:srgbClr val="666666"/>
                          </a:solidFill>
                          <a:effectLst/>
                        </a:rPr>
                        <a:t>294</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153</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a:solidFill>
                            <a:srgbClr val="666666"/>
                          </a:solidFill>
                          <a:effectLst/>
                        </a:rPr>
                        <a:t>1.3</a:t>
                      </a:r>
                    </a:p>
                  </a:txBody>
                  <a:tcPr marL="13517" marR="13517" marT="13517" marB="13517"/>
                </a:tc>
                <a:tc>
                  <a:txBody>
                    <a:bodyPr/>
                    <a:lstStyle/>
                    <a:p>
                      <a:pPr algn="ctr"/>
                      <a:r>
                        <a:rPr lang="en-US" sz="1600">
                          <a:solidFill>
                            <a:srgbClr val="666666"/>
                          </a:solidFill>
                          <a:effectLst/>
                        </a:rPr>
                        <a:t>1</a:t>
                      </a:r>
                    </a:p>
                  </a:txBody>
                  <a:tcPr marL="13517" marR="13517" marT="13517" marB="13517"/>
                </a:tc>
                <a:tc>
                  <a:txBody>
                    <a:bodyPr/>
                    <a:lstStyle/>
                    <a:p>
                      <a:pPr algn="ctr"/>
                      <a:r>
                        <a:rPr lang="en-US" sz="1600">
                          <a:solidFill>
                            <a:srgbClr val="666666"/>
                          </a:solidFill>
                          <a:effectLst/>
                        </a:rPr>
                        <a:t>0</a:t>
                      </a:r>
                    </a:p>
                  </a:txBody>
                  <a:tcPr marL="13517" marR="13517" marT="13517" marB="13517"/>
                </a:tc>
                <a:tc>
                  <a:txBody>
                    <a:bodyPr/>
                    <a:lstStyle/>
                    <a:p>
                      <a:pPr algn="ctr"/>
                      <a:r>
                        <a:rPr lang="en-US" sz="1600" dirty="0">
                          <a:solidFill>
                            <a:srgbClr val="666666"/>
                          </a:solidFill>
                          <a:effectLst/>
                        </a:rPr>
                        <a:t>2</a:t>
                      </a:r>
                    </a:p>
                  </a:txBody>
                  <a:tcPr marL="13517" marR="13517" marT="13517" marB="13517"/>
                </a:tc>
                <a:tc>
                  <a:txBody>
                    <a:bodyPr/>
                    <a:lstStyle/>
                    <a:p>
                      <a:pPr algn="ctr"/>
                      <a:r>
                        <a:rPr lang="en-US" sz="1600" dirty="0">
                          <a:solidFill>
                            <a:srgbClr val="666666"/>
                          </a:solidFill>
                          <a:effectLst/>
                        </a:rPr>
                        <a:t>1</a:t>
                      </a:r>
                    </a:p>
                  </a:txBody>
                  <a:tcPr marL="13517" marR="13517" marT="13517" marB="13517"/>
                </a:tc>
                <a:extLst>
                  <a:ext uri="{0D108BD9-81ED-4DB2-BD59-A6C34878D82A}">
                    <a16:rowId xmlns:a16="http://schemas.microsoft.com/office/drawing/2014/main" val="1121313523"/>
                  </a:ext>
                </a:extLst>
              </a:tr>
            </a:tbl>
          </a:graphicData>
        </a:graphic>
      </p:graphicFrame>
      <p:pic>
        <p:nvPicPr>
          <p:cNvPr id="10" name="Picture 9">
            <a:extLst>
              <a:ext uri="{FF2B5EF4-FFF2-40B4-BE49-F238E27FC236}">
                <a16:creationId xmlns:a16="http://schemas.microsoft.com/office/drawing/2014/main" id="{6D0C19CF-A8BC-94F9-1F75-5EFC218431E0}"/>
              </a:ext>
            </a:extLst>
          </p:cNvPr>
          <p:cNvPicPr>
            <a:picLocks noChangeAspect="1"/>
          </p:cNvPicPr>
          <p:nvPr/>
        </p:nvPicPr>
        <p:blipFill>
          <a:blip r:embed="rId2"/>
          <a:stretch>
            <a:fillRect/>
          </a:stretch>
        </p:blipFill>
        <p:spPr>
          <a:xfrm>
            <a:off x="403057" y="1307592"/>
            <a:ext cx="7932613" cy="5057902"/>
          </a:xfrm>
          <a:prstGeom prst="rect">
            <a:avLst/>
          </a:prstGeom>
        </p:spPr>
      </p:pic>
      <p:pic>
        <p:nvPicPr>
          <p:cNvPr id="16" name="Picture 15">
            <a:extLst>
              <a:ext uri="{FF2B5EF4-FFF2-40B4-BE49-F238E27FC236}">
                <a16:creationId xmlns:a16="http://schemas.microsoft.com/office/drawing/2014/main" id="{F610FE03-B095-C0A5-E493-EE085ACFBA4C}"/>
              </a:ext>
            </a:extLst>
          </p:cNvPr>
          <p:cNvPicPr>
            <a:picLocks noChangeAspect="1"/>
          </p:cNvPicPr>
          <p:nvPr/>
        </p:nvPicPr>
        <p:blipFill>
          <a:blip r:embed="rId3"/>
          <a:stretch>
            <a:fillRect/>
          </a:stretch>
        </p:blipFill>
        <p:spPr>
          <a:xfrm>
            <a:off x="8335670" y="1298448"/>
            <a:ext cx="3518081" cy="5057902"/>
          </a:xfrm>
          <a:prstGeom prst="rect">
            <a:avLst/>
          </a:prstGeom>
        </p:spPr>
      </p:pic>
    </p:spTree>
    <p:extLst>
      <p:ext uri="{BB962C8B-B14F-4D97-AF65-F5344CB8AC3E}">
        <p14:creationId xmlns:p14="http://schemas.microsoft.com/office/powerpoint/2010/main" val="249883588"/>
      </p:ext>
    </p:extLst>
  </p:cSld>
  <p:clrMapOvr>
    <a:masterClrMapping/>
  </p:clrMapOvr>
  <mc:AlternateContent xmlns:mc="http://schemas.openxmlformats.org/markup-compatibility/2006" xmlns:p14="http://schemas.microsoft.com/office/powerpoint/2010/main">
    <mc:Choice Requires="p14">
      <p:transition spd="slow" p14:dur="2000" advTm="4937"/>
    </mc:Choice>
    <mc:Fallback xmlns="">
      <p:transition spd="slow" advTm="493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B47F9-DC25-AE78-97CF-998AAB10B3DF}"/>
              </a:ext>
            </a:extLst>
          </p:cNvPr>
          <p:cNvSpPr>
            <a:spLocks noGrp="1"/>
          </p:cNvSpPr>
          <p:nvPr>
            <p:ph type="title"/>
          </p:nvPr>
        </p:nvSpPr>
        <p:spPr/>
        <p:txBody>
          <a:bodyPr/>
          <a:lstStyle/>
          <a:p>
            <a:endParaRPr lang="en-US"/>
          </a:p>
        </p:txBody>
      </p:sp>
      <p:pic>
        <p:nvPicPr>
          <p:cNvPr id="18" name="Picture Placeholder 17" descr="A graph of a number of people&#10;&#10;Description automatically generated">
            <a:extLst>
              <a:ext uri="{FF2B5EF4-FFF2-40B4-BE49-F238E27FC236}">
                <a16:creationId xmlns:a16="http://schemas.microsoft.com/office/drawing/2014/main" id="{C8E8ECBB-DB7E-8494-213F-8F1FB99445ED}"/>
              </a:ext>
            </a:extLst>
          </p:cNvPr>
          <p:cNvPicPr>
            <a:picLocks noGrp="1" noChangeAspect="1"/>
          </p:cNvPicPr>
          <p:nvPr>
            <p:ph type="pic" sz="quarter" idx="12"/>
          </p:nvPr>
        </p:nvPicPr>
        <p:blipFill>
          <a:blip r:embed="rId2"/>
          <a:srcRect l="5975" r="5975"/>
          <a:stretch>
            <a:fillRect/>
          </a:stretch>
        </p:blipFill>
        <p:spPr>
          <a:xfrm>
            <a:off x="1142876" y="497670"/>
            <a:ext cx="3991186" cy="2584029"/>
          </a:xfrm>
        </p:spPr>
      </p:pic>
      <p:sp>
        <p:nvSpPr>
          <p:cNvPr id="4" name="Text Placeholder 3">
            <a:extLst>
              <a:ext uri="{FF2B5EF4-FFF2-40B4-BE49-F238E27FC236}">
                <a16:creationId xmlns:a16="http://schemas.microsoft.com/office/drawing/2014/main" id="{E7DD61D6-ECFC-57B9-5F1D-2CF78A437B3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CAFA0E25-9305-53BC-C5C9-3F8E275A694A}"/>
              </a:ext>
            </a:extLst>
          </p:cNvPr>
          <p:cNvSpPr>
            <a:spLocks noGrp="1"/>
          </p:cNvSpPr>
          <p:nvPr>
            <p:ph type="body" sz="quarter" idx="14"/>
          </p:nvPr>
        </p:nvSpPr>
        <p:spPr/>
        <p:txBody>
          <a:bodyPr/>
          <a:lstStyle/>
          <a:p>
            <a:endParaRPr lang="en-US"/>
          </a:p>
        </p:txBody>
      </p:sp>
      <p:pic>
        <p:nvPicPr>
          <p:cNvPr id="20" name="Picture Placeholder 19" descr="A graph of different colored bars&#10;&#10;Description automatically generated">
            <a:extLst>
              <a:ext uri="{FF2B5EF4-FFF2-40B4-BE49-F238E27FC236}">
                <a16:creationId xmlns:a16="http://schemas.microsoft.com/office/drawing/2014/main" id="{1D86FE0F-92DB-58C5-F6FF-257064C5DA4E}"/>
              </a:ext>
            </a:extLst>
          </p:cNvPr>
          <p:cNvPicPr>
            <a:picLocks noGrp="1" noChangeAspect="1"/>
          </p:cNvPicPr>
          <p:nvPr>
            <p:ph type="pic" sz="quarter" idx="17"/>
          </p:nvPr>
        </p:nvPicPr>
        <p:blipFill>
          <a:blip r:embed="rId3"/>
          <a:srcRect l="9465" r="9465"/>
          <a:stretch>
            <a:fillRect/>
          </a:stretch>
        </p:blipFill>
        <p:spPr>
          <a:xfrm>
            <a:off x="6308521" y="514424"/>
            <a:ext cx="3928187" cy="2329443"/>
          </a:xfrm>
        </p:spPr>
      </p:pic>
      <p:sp>
        <p:nvSpPr>
          <p:cNvPr id="7" name="Text Placeholder 6">
            <a:extLst>
              <a:ext uri="{FF2B5EF4-FFF2-40B4-BE49-F238E27FC236}">
                <a16:creationId xmlns:a16="http://schemas.microsoft.com/office/drawing/2014/main" id="{53BC5B68-7A1A-C624-A632-6E7B29FF059A}"/>
              </a:ext>
            </a:extLst>
          </p:cNvPr>
          <p:cNvSpPr>
            <a:spLocks noGrp="1"/>
          </p:cNvSpPr>
          <p:nvPr>
            <p:ph type="body" sz="quarter" idx="19"/>
          </p:nvPr>
        </p:nvSpPr>
        <p:spPr/>
        <p:txBody>
          <a:bodyPr/>
          <a:lstStyle/>
          <a:p>
            <a:endParaRPr lang="en-US" dirty="0"/>
          </a:p>
        </p:txBody>
      </p:sp>
      <p:sp>
        <p:nvSpPr>
          <p:cNvPr id="8" name="Text Placeholder 7">
            <a:extLst>
              <a:ext uri="{FF2B5EF4-FFF2-40B4-BE49-F238E27FC236}">
                <a16:creationId xmlns:a16="http://schemas.microsoft.com/office/drawing/2014/main" id="{63F6B28C-5424-D1F4-A7F8-EBDC99E5C37E}"/>
              </a:ext>
            </a:extLst>
          </p:cNvPr>
          <p:cNvSpPr>
            <a:spLocks noGrp="1"/>
          </p:cNvSpPr>
          <p:nvPr>
            <p:ph type="body" sz="quarter" idx="18"/>
          </p:nvPr>
        </p:nvSpPr>
        <p:spPr>
          <a:xfrm>
            <a:off x="3520733" y="5340124"/>
            <a:ext cx="4532698" cy="355600"/>
          </a:xfrm>
        </p:spPr>
        <p:txBody>
          <a:bodyPr/>
          <a:lstStyle/>
          <a:p>
            <a:r>
              <a:rPr lang="en-US" dirty="0"/>
              <a:t>Fig. Bar graphs for </a:t>
            </a:r>
            <a:r>
              <a:rPr lang="en-US" dirty="0" err="1"/>
              <a:t>comparision</a:t>
            </a:r>
            <a:r>
              <a:rPr lang="en-US" dirty="0"/>
              <a:t> over the attributes</a:t>
            </a:r>
          </a:p>
        </p:txBody>
      </p:sp>
      <p:pic>
        <p:nvPicPr>
          <p:cNvPr id="22" name="Picture Placeholder 21" descr="A graph of different colored bars&#10;&#10;Description automatically generated">
            <a:extLst>
              <a:ext uri="{FF2B5EF4-FFF2-40B4-BE49-F238E27FC236}">
                <a16:creationId xmlns:a16="http://schemas.microsoft.com/office/drawing/2014/main" id="{8336EC4D-8B30-3976-38CD-AB90DBF9FFDB}"/>
              </a:ext>
            </a:extLst>
          </p:cNvPr>
          <p:cNvPicPr>
            <a:picLocks noGrp="1" noChangeAspect="1"/>
          </p:cNvPicPr>
          <p:nvPr>
            <p:ph type="pic" sz="quarter" idx="16"/>
          </p:nvPr>
        </p:nvPicPr>
        <p:blipFill>
          <a:blip r:embed="rId4"/>
          <a:srcRect l="6809" r="6809"/>
          <a:stretch>
            <a:fillRect/>
          </a:stretch>
        </p:blipFill>
        <p:spPr>
          <a:xfrm>
            <a:off x="1360739" y="3096740"/>
            <a:ext cx="3807889" cy="2058988"/>
          </a:xfrm>
        </p:spPr>
      </p:pic>
      <p:sp>
        <p:nvSpPr>
          <p:cNvPr id="10" name="Text Placeholder 9">
            <a:extLst>
              <a:ext uri="{FF2B5EF4-FFF2-40B4-BE49-F238E27FC236}">
                <a16:creationId xmlns:a16="http://schemas.microsoft.com/office/drawing/2014/main" id="{6D7E537A-01B2-321B-0399-E72951274D7D}"/>
              </a:ext>
            </a:extLst>
          </p:cNvPr>
          <p:cNvSpPr>
            <a:spLocks noGrp="1"/>
          </p:cNvSpPr>
          <p:nvPr>
            <p:ph type="body" sz="quarter" idx="21"/>
          </p:nvPr>
        </p:nvSpPr>
        <p:spPr/>
        <p:txBody>
          <a:bodyPr/>
          <a:lstStyle/>
          <a:p>
            <a:endParaRPr lang="en-US"/>
          </a:p>
        </p:txBody>
      </p:sp>
      <p:sp>
        <p:nvSpPr>
          <p:cNvPr id="11" name="Text Placeholder 10">
            <a:extLst>
              <a:ext uri="{FF2B5EF4-FFF2-40B4-BE49-F238E27FC236}">
                <a16:creationId xmlns:a16="http://schemas.microsoft.com/office/drawing/2014/main" id="{3D22E9DE-EFCD-E14D-13AE-69E3BA423D61}"/>
              </a:ext>
            </a:extLst>
          </p:cNvPr>
          <p:cNvSpPr>
            <a:spLocks noGrp="1"/>
          </p:cNvSpPr>
          <p:nvPr>
            <p:ph type="body" sz="quarter" idx="20"/>
          </p:nvPr>
        </p:nvSpPr>
        <p:spPr/>
        <p:txBody>
          <a:bodyPr/>
          <a:lstStyle/>
          <a:p>
            <a:endParaRPr lang="en-US"/>
          </a:p>
        </p:txBody>
      </p:sp>
      <p:pic>
        <p:nvPicPr>
          <p:cNvPr id="24" name="Picture Placeholder 23" descr="A graph of different types of land&#10;&#10;Description automatically generated">
            <a:extLst>
              <a:ext uri="{FF2B5EF4-FFF2-40B4-BE49-F238E27FC236}">
                <a16:creationId xmlns:a16="http://schemas.microsoft.com/office/drawing/2014/main" id="{73767676-2015-2E91-8DE2-9707D0045485}"/>
              </a:ext>
            </a:extLst>
          </p:cNvPr>
          <p:cNvPicPr>
            <a:picLocks noGrp="1" noChangeAspect="1"/>
          </p:cNvPicPr>
          <p:nvPr>
            <p:ph type="pic" sz="quarter" idx="15"/>
          </p:nvPr>
        </p:nvPicPr>
        <p:blipFill>
          <a:blip r:embed="rId5"/>
          <a:srcRect l="2609" r="2609"/>
          <a:stretch>
            <a:fillRect/>
          </a:stretch>
        </p:blipFill>
        <p:spPr>
          <a:xfrm>
            <a:off x="5958223" y="3217370"/>
            <a:ext cx="4427348" cy="2058988"/>
          </a:xfrm>
        </p:spPr>
      </p:pic>
      <p:sp>
        <p:nvSpPr>
          <p:cNvPr id="13" name="Text Placeholder 12">
            <a:extLst>
              <a:ext uri="{FF2B5EF4-FFF2-40B4-BE49-F238E27FC236}">
                <a16:creationId xmlns:a16="http://schemas.microsoft.com/office/drawing/2014/main" id="{D20D15D9-9AD1-5E2F-5E9C-D5977B6652B3}"/>
              </a:ext>
            </a:extLst>
          </p:cNvPr>
          <p:cNvSpPr>
            <a:spLocks noGrp="1"/>
          </p:cNvSpPr>
          <p:nvPr>
            <p:ph type="body" sz="quarter" idx="23"/>
          </p:nvPr>
        </p:nvSpPr>
        <p:spPr/>
        <p:txBody>
          <a:bodyPr/>
          <a:lstStyle/>
          <a:p>
            <a:endParaRPr lang="en-US" dirty="0"/>
          </a:p>
        </p:txBody>
      </p:sp>
      <p:sp>
        <p:nvSpPr>
          <p:cNvPr id="14" name="Text Placeholder 13">
            <a:extLst>
              <a:ext uri="{FF2B5EF4-FFF2-40B4-BE49-F238E27FC236}">
                <a16:creationId xmlns:a16="http://schemas.microsoft.com/office/drawing/2014/main" id="{5900CBB1-DCDF-0311-3BE6-6A9EED1B10CE}"/>
              </a:ext>
            </a:extLst>
          </p:cNvPr>
          <p:cNvSpPr>
            <a:spLocks noGrp="1"/>
          </p:cNvSpPr>
          <p:nvPr>
            <p:ph type="body" sz="quarter" idx="22"/>
          </p:nvPr>
        </p:nvSpPr>
        <p:spPr/>
        <p:txBody>
          <a:bodyPr/>
          <a:lstStyle/>
          <a:p>
            <a:endParaRPr lang="en-US"/>
          </a:p>
        </p:txBody>
      </p:sp>
      <p:sp>
        <p:nvSpPr>
          <p:cNvPr id="15" name="Footer Placeholder 14">
            <a:extLst>
              <a:ext uri="{FF2B5EF4-FFF2-40B4-BE49-F238E27FC236}">
                <a16:creationId xmlns:a16="http://schemas.microsoft.com/office/drawing/2014/main" id="{1FA7D180-766E-E019-2A85-BD555DF818B7}"/>
              </a:ext>
            </a:extLst>
          </p:cNvPr>
          <p:cNvSpPr>
            <a:spLocks noGrp="1"/>
          </p:cNvSpPr>
          <p:nvPr>
            <p:ph type="ftr" sz="quarter" idx="10"/>
          </p:nvPr>
        </p:nvSpPr>
        <p:spPr/>
        <p:txBody>
          <a:bodyPr/>
          <a:lstStyle/>
          <a:p>
            <a:r>
              <a:rPr lang="en-US"/>
              <a:t>Presentation title</a:t>
            </a:r>
            <a:endParaRPr lang="en-US" dirty="0"/>
          </a:p>
        </p:txBody>
      </p:sp>
      <p:sp>
        <p:nvSpPr>
          <p:cNvPr id="16" name="Slide Number Placeholder 15">
            <a:extLst>
              <a:ext uri="{FF2B5EF4-FFF2-40B4-BE49-F238E27FC236}">
                <a16:creationId xmlns:a16="http://schemas.microsoft.com/office/drawing/2014/main" id="{825DB28C-63E7-0018-88A7-A3126E10A6E5}"/>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2939206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DADDF8BA-9496-8248-48E1-A647D8EFEB88}"/>
              </a:ext>
            </a:extLst>
          </p:cNvPr>
          <p:cNvPicPr>
            <a:picLocks noGrp="1" noChangeAspect="1"/>
          </p:cNvPicPr>
          <p:nvPr>
            <p:ph idx="1"/>
          </p:nvPr>
        </p:nvPicPr>
        <p:blipFill>
          <a:blip r:embed="rId2"/>
          <a:stretch>
            <a:fillRect/>
          </a:stretch>
        </p:blipFill>
        <p:spPr>
          <a:xfrm>
            <a:off x="1837190" y="771787"/>
            <a:ext cx="7461134" cy="5088666"/>
          </a:xfrm>
        </p:spPr>
      </p:pic>
      <p:sp>
        <p:nvSpPr>
          <p:cNvPr id="4" name="Footer Placeholder 3">
            <a:extLst>
              <a:ext uri="{FF2B5EF4-FFF2-40B4-BE49-F238E27FC236}">
                <a16:creationId xmlns:a16="http://schemas.microsoft.com/office/drawing/2014/main" id="{03C8DA1A-6606-3EF4-DA20-0B015A6A596A}"/>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771F764-239B-22C5-6B82-330C8C6505C3}"/>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8" name="TextBox 7">
            <a:extLst>
              <a:ext uri="{FF2B5EF4-FFF2-40B4-BE49-F238E27FC236}">
                <a16:creationId xmlns:a16="http://schemas.microsoft.com/office/drawing/2014/main" id="{DFA4ED8B-7EC7-3905-4828-185E93637C17}"/>
              </a:ext>
            </a:extLst>
          </p:cNvPr>
          <p:cNvSpPr txBox="1"/>
          <p:nvPr/>
        </p:nvSpPr>
        <p:spPr>
          <a:xfrm>
            <a:off x="3469223" y="5675787"/>
            <a:ext cx="5253554" cy="369332"/>
          </a:xfrm>
          <a:prstGeom prst="rect">
            <a:avLst/>
          </a:prstGeom>
          <a:noFill/>
        </p:spPr>
        <p:txBody>
          <a:bodyPr wrap="none" rtlCol="0">
            <a:spAutoFit/>
          </a:bodyPr>
          <a:lstStyle/>
          <a:p>
            <a:r>
              <a:rPr lang="en-US" dirty="0"/>
              <a:t>Fig. Linear Correlation between Variables using Heatmap</a:t>
            </a:r>
          </a:p>
        </p:txBody>
      </p:sp>
    </p:spTree>
    <p:extLst>
      <p:ext uri="{BB962C8B-B14F-4D97-AF65-F5344CB8AC3E}">
        <p14:creationId xmlns:p14="http://schemas.microsoft.com/office/powerpoint/2010/main" val="182010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chart of different colored rectangular shapes&#10;&#10;Description automatically generated">
            <a:extLst>
              <a:ext uri="{FF2B5EF4-FFF2-40B4-BE49-F238E27FC236}">
                <a16:creationId xmlns:a16="http://schemas.microsoft.com/office/drawing/2014/main" id="{C003E736-95D9-4520-7EB4-6B3CE4EB68B1}"/>
              </a:ext>
            </a:extLst>
          </p:cNvPr>
          <p:cNvPicPr>
            <a:picLocks noGrp="1" noChangeAspect="1"/>
          </p:cNvPicPr>
          <p:nvPr>
            <p:ph type="pic" sz="quarter" idx="12"/>
          </p:nvPr>
        </p:nvPicPr>
        <p:blipFill>
          <a:blip r:embed="rId2"/>
          <a:srcRect l="25399" r="25399"/>
          <a:stretch>
            <a:fillRect/>
          </a:stretch>
        </p:blipFill>
        <p:spPr>
          <a:xfrm>
            <a:off x="1375868" y="838899"/>
            <a:ext cx="4244756" cy="3017139"/>
          </a:xfrm>
        </p:spPr>
      </p:pic>
      <p:sp>
        <p:nvSpPr>
          <p:cNvPr id="8" name="Text Placeholder 7">
            <a:extLst>
              <a:ext uri="{FF2B5EF4-FFF2-40B4-BE49-F238E27FC236}">
                <a16:creationId xmlns:a16="http://schemas.microsoft.com/office/drawing/2014/main" id="{70B4B3E9-53E4-4B99-ACF7-36DF170F768A}"/>
              </a:ext>
            </a:extLst>
          </p:cNvPr>
          <p:cNvSpPr>
            <a:spLocks noGrp="1"/>
          </p:cNvSpPr>
          <p:nvPr>
            <p:ph type="body" sz="quarter" idx="18"/>
          </p:nvPr>
        </p:nvSpPr>
        <p:spPr>
          <a:xfrm>
            <a:off x="2701255" y="4732697"/>
            <a:ext cx="7080307" cy="365125"/>
          </a:xfrm>
        </p:spPr>
        <p:txBody>
          <a:bodyPr/>
          <a:lstStyle/>
          <a:p>
            <a:r>
              <a:rPr lang="en-US" i="0" dirty="0">
                <a:solidFill>
                  <a:srgbClr val="000000"/>
                </a:solidFill>
                <a:effectLst/>
                <a:latin typeface="Gill Sans Nova Light (Body)"/>
              </a:rPr>
              <a:t>Fig. Heart Attack risk has highest correlation with Diabetes, </a:t>
            </a:r>
            <a:r>
              <a:rPr lang="en-US" i="0" dirty="0" err="1">
                <a:solidFill>
                  <a:srgbClr val="000000"/>
                </a:solidFill>
                <a:effectLst/>
                <a:latin typeface="Gill Sans Nova Light (Body)"/>
              </a:rPr>
              <a:t>Cholestrol</a:t>
            </a:r>
            <a:r>
              <a:rPr lang="en-US" i="0" dirty="0">
                <a:solidFill>
                  <a:srgbClr val="000000"/>
                </a:solidFill>
                <a:effectLst/>
                <a:latin typeface="Gill Sans Nova Light (Body)"/>
              </a:rPr>
              <a:t> and Exercise Hours Per Weak</a:t>
            </a:r>
          </a:p>
          <a:p>
            <a:endParaRPr lang="en-US" dirty="0"/>
          </a:p>
        </p:txBody>
      </p:sp>
      <p:sp>
        <p:nvSpPr>
          <p:cNvPr id="9" name="Picture Placeholder 8">
            <a:extLst>
              <a:ext uri="{FF2B5EF4-FFF2-40B4-BE49-F238E27FC236}">
                <a16:creationId xmlns:a16="http://schemas.microsoft.com/office/drawing/2014/main" id="{90A2C52A-EEDA-5510-B36D-EDE703DA1D58}"/>
              </a:ext>
            </a:extLst>
          </p:cNvPr>
          <p:cNvSpPr>
            <a:spLocks noGrp="1"/>
          </p:cNvSpPr>
          <p:nvPr>
            <p:ph type="pic" sz="quarter" idx="16"/>
          </p:nvPr>
        </p:nvSpPr>
        <p:spPr/>
        <p:txBody>
          <a:bodyPr/>
          <a:lstStyle/>
          <a:p>
            <a:endParaRPr lang="en-US"/>
          </a:p>
        </p:txBody>
      </p:sp>
      <p:pic>
        <p:nvPicPr>
          <p:cNvPr id="20" name="Picture Placeholder 19" descr="A diagram of different colored rectangular shapes&#10;&#10;Description automatically generated with medium confidence">
            <a:extLst>
              <a:ext uri="{FF2B5EF4-FFF2-40B4-BE49-F238E27FC236}">
                <a16:creationId xmlns:a16="http://schemas.microsoft.com/office/drawing/2014/main" id="{8DD85CD3-6E9D-0E28-4B94-0BF40A0B4161}"/>
              </a:ext>
            </a:extLst>
          </p:cNvPr>
          <p:cNvPicPr>
            <a:picLocks noGrp="1" noChangeAspect="1"/>
          </p:cNvPicPr>
          <p:nvPr>
            <p:ph type="pic" sz="quarter" idx="15"/>
          </p:nvPr>
        </p:nvPicPr>
        <p:blipFill>
          <a:blip r:embed="rId3"/>
          <a:srcRect l="25523" r="25523"/>
          <a:stretch>
            <a:fillRect/>
          </a:stretch>
        </p:blipFill>
        <p:spPr>
          <a:xfrm>
            <a:off x="6128930" y="838898"/>
            <a:ext cx="4661544" cy="3017140"/>
          </a:xfrm>
        </p:spPr>
      </p:pic>
      <p:sp>
        <p:nvSpPr>
          <p:cNvPr id="15" name="Footer Placeholder 14">
            <a:extLst>
              <a:ext uri="{FF2B5EF4-FFF2-40B4-BE49-F238E27FC236}">
                <a16:creationId xmlns:a16="http://schemas.microsoft.com/office/drawing/2014/main" id="{8765D20A-9E9D-E4EB-7CB7-C21B0980DA83}"/>
              </a:ext>
            </a:extLst>
          </p:cNvPr>
          <p:cNvSpPr>
            <a:spLocks noGrp="1"/>
          </p:cNvSpPr>
          <p:nvPr>
            <p:ph type="ftr" sz="quarter" idx="10"/>
          </p:nvPr>
        </p:nvSpPr>
        <p:spPr/>
        <p:txBody>
          <a:bodyPr/>
          <a:lstStyle/>
          <a:p>
            <a:r>
              <a:rPr lang="en-US"/>
              <a:t>Presentation title</a:t>
            </a:r>
            <a:endParaRPr lang="en-US" dirty="0"/>
          </a:p>
        </p:txBody>
      </p:sp>
      <p:sp>
        <p:nvSpPr>
          <p:cNvPr id="16" name="Slide Number Placeholder 15">
            <a:extLst>
              <a:ext uri="{FF2B5EF4-FFF2-40B4-BE49-F238E27FC236}">
                <a16:creationId xmlns:a16="http://schemas.microsoft.com/office/drawing/2014/main" id="{1180E5B9-29F8-EE07-F6BB-E6A077EEC8C0}"/>
              </a:ext>
            </a:extLst>
          </p:cNvPr>
          <p:cNvSpPr>
            <a:spLocks noGrp="1"/>
          </p:cNvSpPr>
          <p:nvPr>
            <p:ph type="sldNum" sz="quarter" idx="11"/>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2906976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1088136" y="1969530"/>
            <a:ext cx="3200400" cy="427797"/>
          </a:xfrm>
        </p:spPr>
        <p:txBody>
          <a:bodyPr>
            <a:normAutofit/>
          </a:bodyPr>
          <a:lstStyle/>
          <a:p>
            <a:r>
              <a:rPr lang="en-US" sz="2000" dirty="0">
                <a:solidFill>
                  <a:schemeClr val="accent3"/>
                </a:solidFill>
                <a:latin typeface="Baskerville Old Face" panose="02020602080505020303" pitchFamily="18" charset="77"/>
                <a:ea typeface="Baskerville" panose="02020502070401020303" pitchFamily="18" charset="0"/>
                <a:cs typeface="+mn-lt"/>
              </a:rPr>
              <a:t>Random Forest Algorithm</a:t>
            </a:r>
            <a:endParaRPr lang="en-US" dirty="0"/>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1088135" y="2482813"/>
            <a:ext cx="10195057" cy="1225121"/>
          </a:xfrm>
        </p:spPr>
        <p:txBody>
          <a:bodyPr>
            <a:normAutofit/>
          </a:bodyPr>
          <a:lstStyle/>
          <a:p>
            <a:r>
              <a:rPr lang="en-US" sz="1600" dirty="0">
                <a:solidFill>
                  <a:schemeClr val="accent3"/>
                </a:solidFill>
                <a:latin typeface="Gill Sans Nova Light" panose="020B0302020104020203" pitchFamily="34" charset="0"/>
                <a:ea typeface="+mn-lt"/>
                <a:cs typeface="Gill Sans Light" panose="020B0302020104020203" pitchFamily="34" charset="-79"/>
              </a:rPr>
              <a:t>The missing values will be handled by the random forest classifier, which will maintain the detection rate of a large portion of the data.•</a:t>
            </a:r>
          </a:p>
          <a:p>
            <a:r>
              <a:rPr lang="en-US" sz="1600" dirty="0">
                <a:solidFill>
                  <a:schemeClr val="accent3"/>
                </a:solidFill>
                <a:latin typeface="Gill Sans Nova Light" panose="020B0302020104020203" pitchFamily="34" charset="0"/>
                <a:ea typeface="+mn-lt"/>
                <a:cs typeface="Gill Sans Light" panose="020B0302020104020203" pitchFamily="34" charset="-79"/>
              </a:rPr>
              <a:t>The Random Forest is made in two stages: the first is to join N choice trees to make the arbitrary timberland, and the second is to make any expectations for each tree created in the principal stage.</a:t>
            </a:r>
          </a:p>
        </p:txBody>
      </p:sp>
      <p:sp>
        <p:nvSpPr>
          <p:cNvPr id="13" name="TextBox 12">
            <a:extLst>
              <a:ext uri="{FF2B5EF4-FFF2-40B4-BE49-F238E27FC236}">
                <a16:creationId xmlns:a16="http://schemas.microsoft.com/office/drawing/2014/main" id="{E5193C20-1B76-EDE9-E5CC-C6D13A722ECD}"/>
              </a:ext>
            </a:extLst>
          </p:cNvPr>
          <p:cNvSpPr txBox="1"/>
          <p:nvPr/>
        </p:nvSpPr>
        <p:spPr>
          <a:xfrm flipH="1">
            <a:off x="2167128" y="795528"/>
            <a:ext cx="7680960" cy="769441"/>
          </a:xfrm>
          <a:prstGeom prst="rect">
            <a:avLst/>
          </a:prstGeom>
          <a:noFill/>
        </p:spPr>
        <p:txBody>
          <a:bodyPr wrap="square" rtlCol="0">
            <a:spAutoFit/>
          </a:bodyPr>
          <a:lstStyle/>
          <a:p>
            <a:r>
              <a:rPr lang="en-US" sz="4400" dirty="0">
                <a:latin typeface="+mj-lt"/>
                <a:ea typeface="Baskerville" panose="02020502070401020303" pitchFamily="18" charset="0"/>
              </a:rPr>
              <a:t>Machine Learning Algorithms</a:t>
            </a:r>
            <a:endParaRPr lang="en-US" sz="4400" dirty="0">
              <a:latin typeface="+mj-lt"/>
            </a:endParaRPr>
          </a:p>
        </p:txBody>
      </p:sp>
    </p:spTree>
    <p:extLst>
      <p:ext uri="{BB962C8B-B14F-4D97-AF65-F5344CB8AC3E}">
        <p14:creationId xmlns:p14="http://schemas.microsoft.com/office/powerpoint/2010/main" val="1205089909"/>
      </p:ext>
    </p:extLst>
  </p:cSld>
  <p:clrMapOvr>
    <a:masterClrMapping/>
  </p:clrMapOvr>
  <mc:AlternateContent xmlns:mc="http://schemas.openxmlformats.org/markup-compatibility/2006" xmlns:p14="http://schemas.microsoft.com/office/powerpoint/2010/main">
    <mc:Choice Requires="p14">
      <p:transition spd="slow" p14:dur="2000" advTm="29804"/>
    </mc:Choice>
    <mc:Fallback xmlns="">
      <p:transition spd="slow" advTm="2980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111F-1DA3-14D4-8D84-EE6451781B47}"/>
              </a:ext>
            </a:extLst>
          </p:cNvPr>
          <p:cNvSpPr>
            <a:spLocks noGrp="1"/>
          </p:cNvSpPr>
          <p:nvPr>
            <p:ph type="title"/>
          </p:nvPr>
        </p:nvSpPr>
        <p:spPr/>
        <p:txBody>
          <a:bodyPr/>
          <a:lstStyle/>
          <a:p>
            <a:endParaRPr lang="en-US"/>
          </a:p>
        </p:txBody>
      </p:sp>
      <p:pic>
        <p:nvPicPr>
          <p:cNvPr id="7" name="Content Placeholder 6" descr="A graph with a line&#10;&#10;Description automatically generated">
            <a:extLst>
              <a:ext uri="{FF2B5EF4-FFF2-40B4-BE49-F238E27FC236}">
                <a16:creationId xmlns:a16="http://schemas.microsoft.com/office/drawing/2014/main" id="{2004F449-5E5E-7A28-EED9-D4229F4BF298}"/>
              </a:ext>
            </a:extLst>
          </p:cNvPr>
          <p:cNvPicPr>
            <a:picLocks noGrp="1" noChangeAspect="1"/>
          </p:cNvPicPr>
          <p:nvPr>
            <p:ph idx="1"/>
          </p:nvPr>
        </p:nvPicPr>
        <p:blipFill>
          <a:blip r:embed="rId2"/>
          <a:stretch>
            <a:fillRect/>
          </a:stretch>
        </p:blipFill>
        <p:spPr>
          <a:xfrm>
            <a:off x="2474753" y="534663"/>
            <a:ext cx="7009498" cy="5468403"/>
          </a:xfrm>
        </p:spPr>
      </p:pic>
      <p:sp>
        <p:nvSpPr>
          <p:cNvPr id="4" name="Footer Placeholder 3">
            <a:extLst>
              <a:ext uri="{FF2B5EF4-FFF2-40B4-BE49-F238E27FC236}">
                <a16:creationId xmlns:a16="http://schemas.microsoft.com/office/drawing/2014/main" id="{5AC36735-81E0-0F20-A414-56CF242D749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5388C00-EB97-0627-1C80-679BAC712B09}"/>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3043153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389888"/>
            <a:ext cx="8695944" cy="1325880"/>
          </a:xfrm>
        </p:spPr>
        <p:txBody>
          <a:bodyPr/>
          <a:lstStyle/>
          <a:p>
            <a:r>
              <a:rPr lang="en-US" dirty="0">
                <a:solidFill>
                  <a:schemeClr val="accent3"/>
                </a:solidFill>
                <a:latin typeface="Baskerville Old Face" panose="02020602080505020303" pitchFamily="18" charset="77"/>
              </a:rPr>
              <a:t>Summary</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2231136" y="2651760"/>
            <a:ext cx="7737348" cy="2432304"/>
          </a:xfrm>
        </p:spPr>
        <p:txBody>
          <a:bodyPr>
            <a:normAutofit/>
          </a:bodyPr>
          <a:lstStyle/>
          <a:p>
            <a:pPr marL="0" indent="0" algn="just">
              <a:lnSpc>
                <a:spcPct val="100000"/>
              </a:lnSpc>
              <a:buNone/>
            </a:pPr>
            <a:r>
              <a:rPr lang="en-US" dirty="0">
                <a:solidFill>
                  <a:schemeClr val="accent3"/>
                </a:solidFill>
                <a:cs typeface="Calibri"/>
              </a:rPr>
              <a:t>Using the Machine Learning Algorithm's (</a:t>
            </a:r>
            <a:r>
              <a:rPr lang="en-US" sz="1800" kern="1200" dirty="0">
                <a:solidFill>
                  <a:srgbClr val="4A3A1C"/>
                </a:solidFill>
                <a:effectLst/>
                <a:latin typeface="Gill Sans Nova Light" panose="020B0302020104020203" pitchFamily="34" charset="0"/>
                <a:ea typeface="Gill Sans Nova Light" panose="020B0302020104020203" pitchFamily="34" charset="0"/>
                <a:cs typeface="Gill Sans Light"/>
              </a:rPr>
              <a:t>Random Forest Analysis</a:t>
            </a:r>
            <a:r>
              <a:rPr lang="en-US" dirty="0">
                <a:solidFill>
                  <a:schemeClr val="accent3"/>
                </a:solidFill>
                <a:cs typeface="Calibri"/>
              </a:rPr>
              <a:t>).The goal is to study and merge more datasets in order to create a more relevant dataset that encompasses a broad range of population types. The feature selection can be used to generate more relevant features and effective results for the prediction of heart disease.</a:t>
            </a:r>
          </a:p>
        </p:txBody>
      </p:sp>
    </p:spTree>
    <p:extLst>
      <p:ext uri="{BB962C8B-B14F-4D97-AF65-F5344CB8AC3E}">
        <p14:creationId xmlns:p14="http://schemas.microsoft.com/office/powerpoint/2010/main" val="520700503"/>
      </p:ext>
    </p:extLst>
  </p:cSld>
  <p:clrMapOvr>
    <a:masterClrMapping/>
  </p:clrMapOvr>
  <mc:AlternateContent xmlns:mc="http://schemas.openxmlformats.org/markup-compatibility/2006" xmlns:p14="http://schemas.microsoft.com/office/powerpoint/2010/main">
    <mc:Choice Requires="p14">
      <p:transition spd="slow" p14:dur="2000" advTm="21037"/>
    </mc:Choice>
    <mc:Fallback xmlns="">
      <p:transition spd="slow" advTm="2103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pic>
        <p:nvPicPr>
          <p:cNvPr id="6" name="Picture 5">
            <a:extLst>
              <a:ext uri="{FF2B5EF4-FFF2-40B4-BE49-F238E27FC236}">
                <a16:creationId xmlns:a16="http://schemas.microsoft.com/office/drawing/2014/main" id="{D2E86611-3E5F-0158-ADED-3A032330ABF8}"/>
              </a:ext>
            </a:extLst>
          </p:cNvPr>
          <p:cNvPicPr>
            <a:picLocks noChangeAspect="1"/>
          </p:cNvPicPr>
          <p:nvPr/>
        </p:nvPicPr>
        <p:blipFill>
          <a:blip r:embed="rId3"/>
          <a:stretch>
            <a:fillRect/>
          </a:stretch>
        </p:blipFill>
        <p:spPr>
          <a:xfrm>
            <a:off x="8228077" y="2014834"/>
            <a:ext cx="2852927" cy="2828332"/>
          </a:xfrm>
          <a:prstGeom prst="rect">
            <a:avLst/>
          </a:prstGeom>
        </p:spPr>
      </p:pic>
    </p:spTree>
    <p:extLst>
      <p:ext uri="{BB962C8B-B14F-4D97-AF65-F5344CB8AC3E}">
        <p14:creationId xmlns:p14="http://schemas.microsoft.com/office/powerpoint/2010/main" val="2790251853"/>
      </p:ext>
    </p:extLst>
  </p:cSld>
  <p:clrMapOvr>
    <a:masterClrMapping/>
  </p:clrMapOvr>
  <mc:AlternateContent xmlns:mc="http://schemas.openxmlformats.org/markup-compatibility/2006" xmlns:p14="http://schemas.microsoft.com/office/powerpoint/2010/main">
    <mc:Choice Requires="p14">
      <p:transition spd="slow" p14:dur="2000" advTm="2444"/>
    </mc:Choice>
    <mc:Fallback xmlns="">
      <p:transition spd="slow" advTm="24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ea typeface="Baskerville" panose="02020502070401020303" pitchFamily="18" charset="0"/>
                <a:cs typeface="Calibri Light"/>
              </a:rPr>
              <a:t>Meet our team</a:t>
            </a:r>
            <a:endParaRPr lang="en-US" dirty="0"/>
          </a:p>
        </p:txBody>
      </p:sp>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a:xfrm>
            <a:off x="4925549" y="4170370"/>
            <a:ext cx="2194560" cy="355600"/>
          </a:xfrm>
        </p:spPr>
        <p:txBody>
          <a:bodyPr/>
          <a:lstStyle/>
          <a:p>
            <a:r>
              <a:rPr lang="en-US" dirty="0"/>
              <a:t>Venkata Raja </a:t>
            </a:r>
            <a:r>
              <a:rPr lang="en-US" dirty="0" err="1"/>
              <a:t>VaraPrasad</a:t>
            </a:r>
            <a:r>
              <a:rPr lang="en-US" dirty="0"/>
              <a:t> Sanayila</a:t>
            </a:r>
          </a:p>
        </p:txBody>
      </p:sp>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a:xfrm>
            <a:off x="2286000" y="4168183"/>
            <a:ext cx="2194560" cy="355600"/>
          </a:xfrm>
        </p:spPr>
        <p:txBody>
          <a:bodyPr/>
          <a:lstStyle/>
          <a:p>
            <a:r>
              <a:rPr lang="en-US" dirty="0"/>
              <a:t>Mohammad Abdul Imran​</a:t>
            </a:r>
          </a:p>
        </p:txBody>
      </p:sp>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a:xfrm>
            <a:off x="7784047" y="4106758"/>
            <a:ext cx="2194560" cy="355600"/>
          </a:xfrm>
        </p:spPr>
        <p:txBody>
          <a:bodyPr/>
          <a:lstStyle/>
          <a:p>
            <a:r>
              <a:rPr lang="en-US" dirty="0"/>
              <a:t>Rachana </a:t>
            </a:r>
            <a:r>
              <a:rPr lang="en-US" dirty="0" err="1"/>
              <a:t>Chinthanippu</a:t>
            </a:r>
            <a:r>
              <a:rPr lang="en-US" dirty="0"/>
              <a:t>​</a:t>
            </a:r>
          </a:p>
        </p:txBody>
      </p:sp>
      <p:pic>
        <p:nvPicPr>
          <p:cNvPr id="7" name="Picture Placeholder 6" descr="A person with a mustache&#10;&#10;Description automatically generated">
            <a:extLst>
              <a:ext uri="{FF2B5EF4-FFF2-40B4-BE49-F238E27FC236}">
                <a16:creationId xmlns:a16="http://schemas.microsoft.com/office/drawing/2014/main" id="{82DE51CA-CCCD-6874-42D9-F448219BD66B}"/>
              </a:ext>
            </a:extLst>
          </p:cNvPr>
          <p:cNvPicPr>
            <a:picLocks noGrp="1" noChangeAspect="1"/>
          </p:cNvPicPr>
          <p:nvPr>
            <p:ph type="pic" sz="quarter" idx="12"/>
          </p:nvPr>
        </p:nvPicPr>
        <p:blipFill rotWithShape="1">
          <a:blip r:embed="rId2"/>
          <a:srcRect l="31268" t="24015" r="40278" b="7658"/>
          <a:stretch/>
        </p:blipFill>
        <p:spPr>
          <a:xfrm>
            <a:off x="5104874" y="1706563"/>
            <a:ext cx="2015235" cy="2180881"/>
          </a:xfrm>
        </p:spPr>
      </p:pic>
      <p:pic>
        <p:nvPicPr>
          <p:cNvPr id="13" name="Picture Placeholder 12" descr="A person taking a selfie&#10;&#10;Description automatically generated">
            <a:extLst>
              <a:ext uri="{FF2B5EF4-FFF2-40B4-BE49-F238E27FC236}">
                <a16:creationId xmlns:a16="http://schemas.microsoft.com/office/drawing/2014/main" id="{0CAB634D-0ECF-9FB0-442B-440B016B96E8}"/>
              </a:ext>
            </a:extLst>
          </p:cNvPr>
          <p:cNvPicPr>
            <a:picLocks noGrp="1" noChangeAspect="1"/>
          </p:cNvPicPr>
          <p:nvPr>
            <p:ph type="pic" sz="quarter" idx="17"/>
          </p:nvPr>
        </p:nvPicPr>
        <p:blipFill>
          <a:blip r:embed="rId3"/>
          <a:srcRect t="17543" b="17543"/>
          <a:stretch>
            <a:fillRect/>
          </a:stretch>
        </p:blipFill>
        <p:spPr>
          <a:xfrm>
            <a:off x="2423160" y="1706564"/>
            <a:ext cx="2057400" cy="2145184"/>
          </a:xfrm>
        </p:spPr>
      </p:pic>
      <p:pic>
        <p:nvPicPr>
          <p:cNvPr id="3" name="Picture Placeholder 2" descr="A person smiling at camera&#10;&#10;Description automatically generated">
            <a:extLst>
              <a:ext uri="{FF2B5EF4-FFF2-40B4-BE49-F238E27FC236}">
                <a16:creationId xmlns:a16="http://schemas.microsoft.com/office/drawing/2014/main" id="{C38DEE5F-9A87-68B3-0750-7C28DF096307}"/>
              </a:ext>
            </a:extLst>
          </p:cNvPr>
          <p:cNvPicPr>
            <a:picLocks noGrp="1" noChangeAspect="1"/>
          </p:cNvPicPr>
          <p:nvPr>
            <p:ph type="pic" sz="quarter" idx="16"/>
          </p:nvPr>
        </p:nvPicPr>
        <p:blipFill>
          <a:blip r:embed="rId4"/>
          <a:srcRect l="2070" r="2070"/>
          <a:stretch>
            <a:fillRect/>
          </a:stretch>
        </p:blipFill>
        <p:spPr>
          <a:xfrm>
            <a:off x="7783513" y="1722438"/>
            <a:ext cx="2057400" cy="2165006"/>
          </a:xfrm>
        </p:spPr>
      </p:pic>
      <p:sp>
        <p:nvSpPr>
          <p:cNvPr id="39" name="TextBox 38">
            <a:extLst>
              <a:ext uri="{FF2B5EF4-FFF2-40B4-BE49-F238E27FC236}">
                <a16:creationId xmlns:a16="http://schemas.microsoft.com/office/drawing/2014/main" id="{2AEA6AB1-FCFB-DE81-AE83-29B7374C7692}"/>
              </a:ext>
            </a:extLst>
          </p:cNvPr>
          <p:cNvSpPr txBox="1"/>
          <p:nvPr/>
        </p:nvSpPr>
        <p:spPr>
          <a:xfrm flipH="1">
            <a:off x="2743201" y="4655552"/>
            <a:ext cx="1655860" cy="369332"/>
          </a:xfrm>
          <a:prstGeom prst="rect">
            <a:avLst/>
          </a:prstGeom>
          <a:noFill/>
        </p:spPr>
        <p:txBody>
          <a:bodyPr wrap="square" rtlCol="0">
            <a:spAutoFit/>
          </a:bodyPr>
          <a:lstStyle/>
          <a:p>
            <a:r>
              <a:rPr lang="en-US" dirty="0"/>
              <a:t>Data Engineer</a:t>
            </a:r>
          </a:p>
        </p:txBody>
      </p:sp>
      <p:sp>
        <p:nvSpPr>
          <p:cNvPr id="40" name="TextBox 39">
            <a:extLst>
              <a:ext uri="{FF2B5EF4-FFF2-40B4-BE49-F238E27FC236}">
                <a16:creationId xmlns:a16="http://schemas.microsoft.com/office/drawing/2014/main" id="{748E23D9-F94B-0BCC-372E-00A9544B7170}"/>
              </a:ext>
            </a:extLst>
          </p:cNvPr>
          <p:cNvSpPr txBox="1"/>
          <p:nvPr/>
        </p:nvSpPr>
        <p:spPr>
          <a:xfrm>
            <a:off x="5388446" y="4694641"/>
            <a:ext cx="1301959" cy="369332"/>
          </a:xfrm>
          <a:prstGeom prst="rect">
            <a:avLst/>
          </a:prstGeom>
          <a:noFill/>
        </p:spPr>
        <p:txBody>
          <a:bodyPr wrap="none" rtlCol="0">
            <a:spAutoFit/>
          </a:bodyPr>
          <a:lstStyle/>
          <a:p>
            <a:r>
              <a:rPr lang="en-US" dirty="0"/>
              <a:t>ML Engineer</a:t>
            </a:r>
          </a:p>
        </p:txBody>
      </p:sp>
      <p:sp>
        <p:nvSpPr>
          <p:cNvPr id="41" name="TextBox 40">
            <a:extLst>
              <a:ext uri="{FF2B5EF4-FFF2-40B4-BE49-F238E27FC236}">
                <a16:creationId xmlns:a16="http://schemas.microsoft.com/office/drawing/2014/main" id="{3354BB59-70B0-9A0D-A273-46BC77BD2792}"/>
              </a:ext>
            </a:extLst>
          </p:cNvPr>
          <p:cNvSpPr txBox="1"/>
          <p:nvPr/>
        </p:nvSpPr>
        <p:spPr>
          <a:xfrm>
            <a:off x="8274506" y="4681672"/>
            <a:ext cx="1566407" cy="369332"/>
          </a:xfrm>
          <a:prstGeom prst="rect">
            <a:avLst/>
          </a:prstGeom>
          <a:noFill/>
        </p:spPr>
        <p:txBody>
          <a:bodyPr wrap="square" rtlCol="0">
            <a:spAutoFit/>
          </a:bodyPr>
          <a:lstStyle/>
          <a:p>
            <a:r>
              <a:rPr lang="en-US" dirty="0"/>
              <a:t>Data Analyst</a:t>
            </a:r>
          </a:p>
        </p:txBody>
      </p:sp>
    </p:spTree>
    <p:extLst>
      <p:ext uri="{BB962C8B-B14F-4D97-AF65-F5344CB8AC3E}">
        <p14:creationId xmlns:p14="http://schemas.microsoft.com/office/powerpoint/2010/main" val="2276839930"/>
      </p:ext>
    </p:extLst>
  </p:cSld>
  <p:clrMapOvr>
    <a:masterClrMapping/>
  </p:clrMapOvr>
  <mc:AlternateContent xmlns:mc="http://schemas.openxmlformats.org/markup-compatibility/2006" xmlns:p14="http://schemas.microsoft.com/office/powerpoint/2010/main">
    <mc:Choice Requires="p14">
      <p:transition spd="slow" p14:dur="2000" advTm="8395"/>
    </mc:Choice>
    <mc:Fallback xmlns="">
      <p:transition spd="slow" advTm="839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028432" y="512064"/>
            <a:ext cx="3749040" cy="1325880"/>
          </a:xfrm>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8028432" y="1709928"/>
            <a:ext cx="3749040" cy="4306824"/>
          </a:xfrm>
        </p:spPr>
        <p:txBody>
          <a:bodyPr vert="horz" lIns="91440" tIns="45720" rIns="91440" bIns="45720" rtlCol="0" anchor="t">
            <a:normAutofit fontScale="85000" lnSpcReduction="20000"/>
          </a:bodyPr>
          <a:lstStyle/>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Introduction</a:t>
            </a: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Problem statement</a:t>
            </a:r>
          </a:p>
          <a:p>
            <a:pPr marL="0" indent="0">
              <a:lnSpc>
                <a:spcPct val="150000"/>
              </a:lnSpc>
              <a:buNone/>
            </a:pPr>
            <a:r>
              <a:rPr lang="en-US" dirty="0">
                <a:latin typeface="Gill Sans Nova Light" panose="020B0302020104020203" pitchFamily="34" charset="0"/>
                <a:cs typeface="Gill Sans Light" panose="020B0302020104020203" pitchFamily="34" charset="-79"/>
              </a:rPr>
              <a:t>Symptoms of Heart attack</a:t>
            </a:r>
            <a:endParaRPr lang="en-US" sz="2400"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dirty="0">
                <a:latin typeface="Gill Sans Nova Light" panose="020B0302020104020203" pitchFamily="34" charset="0"/>
                <a:cs typeface="Gill Sans Light" panose="020B0302020104020203" pitchFamily="34" charset="-79"/>
              </a:rPr>
              <a:t>CRISP Methodology</a:t>
            </a:r>
          </a:p>
          <a:p>
            <a:pPr marL="0" indent="0">
              <a:lnSpc>
                <a:spcPct val="150000"/>
              </a:lnSpc>
              <a:buNone/>
            </a:pPr>
            <a:r>
              <a:rPr lang="en-US" dirty="0">
                <a:latin typeface="Gill Sans Nova Light" panose="020B0302020104020203" pitchFamily="34" charset="0"/>
                <a:cs typeface="Gill Sans Light" panose="020B0302020104020203" pitchFamily="34" charset="-79"/>
              </a:rPr>
              <a:t>Tools</a:t>
            </a: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Dataset</a:t>
            </a: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Machine Learning Algorithms</a:t>
            </a: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Summary</a:t>
            </a:r>
          </a:p>
          <a:p>
            <a:endParaRPr lang="en-US" dirty="0">
              <a:solidFill>
                <a:schemeClr val="accent3"/>
              </a:solidFill>
              <a:latin typeface="Gill Sans Nova Light" panose="020B0302020104020203" pitchFamily="34" charset="0"/>
              <a:cs typeface="Calibri"/>
            </a:endParaRPr>
          </a:p>
        </p:txBody>
      </p:sp>
      <p:sp>
        <p:nvSpPr>
          <p:cNvPr id="6" name="Slide Number Placeholder 5">
            <a:extLst>
              <a:ext uri="{FF2B5EF4-FFF2-40B4-BE49-F238E27FC236}">
                <a16:creationId xmlns:a16="http://schemas.microsoft.com/office/drawing/2014/main" id="{E4C73102-CDD9-5576-E7B9-9522654DF7AB}"/>
              </a:ext>
            </a:extLst>
          </p:cNvPr>
          <p:cNvSpPr>
            <a:spLocks noGrp="1"/>
          </p:cNvSpPr>
          <p:nvPr>
            <p:ph type="sldNum" sz="quarter" idx="12"/>
          </p:nvPr>
        </p:nvSpPr>
        <p:spPr/>
        <p:txBody>
          <a:bodyPr/>
          <a:lstStyle/>
          <a:p>
            <a:fld id="{294A09A9-5501-47C1-A89A-A340965A2BE2}" type="slidenum">
              <a:rPr lang="en-US" smtClean="0"/>
              <a:t>3</a:t>
            </a:fld>
            <a:endParaRPr lang="en-US" dirty="0"/>
          </a:p>
        </p:txBody>
      </p:sp>
    </p:spTree>
    <p:extLst>
      <p:ext uri="{BB962C8B-B14F-4D97-AF65-F5344CB8AC3E}">
        <p14:creationId xmlns:p14="http://schemas.microsoft.com/office/powerpoint/2010/main" val="1859527893"/>
      </p:ext>
    </p:extLst>
  </p:cSld>
  <p:clrMapOvr>
    <a:masterClrMapping/>
  </p:clrMapOvr>
  <mc:AlternateContent xmlns:mc="http://schemas.openxmlformats.org/markup-compatibility/2006" xmlns:p14="http://schemas.microsoft.com/office/powerpoint/2010/main">
    <mc:Choice Requires="p14">
      <p:transition spd="slow" p14:dur="2000" advTm="9368"/>
    </mc:Choice>
    <mc:Fallback xmlns="">
      <p:transition spd="slow" advTm="93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p:txBody>
          <a:bodyPr vert="horz" lIns="91440" tIns="45720" rIns="91440" bIns="45720" rtlCol="0" anchor="t">
            <a:normAutofit/>
          </a:bodyPr>
          <a:lstStyle/>
          <a:p>
            <a:r>
              <a:rPr lang="en-US" sz="2100" b="0" i="0" dirty="0">
                <a:solidFill>
                  <a:srgbClr val="333333"/>
                </a:solidFill>
                <a:effectLst/>
                <a:latin typeface="+mn-lt"/>
              </a:rPr>
              <a:t>Heart attack prediction is one of the serious causes of morbidity in the world’s population. The clinical data analysis includes a very crucial disease i.e., cardiovascular. Data Science and machine learning (ML) can be very helpful in the prediction of heart attacks in which different risk factors like high blood pressure, high cholesterol, abnormal pulse rate, diabetes, etc... can be considered. </a:t>
            </a:r>
            <a:endParaRPr lang="en-US" dirty="0">
              <a:solidFill>
                <a:srgbClr val="4A3A1C"/>
              </a:solidFill>
            </a:endParaRPr>
          </a:p>
        </p:txBody>
      </p:sp>
    </p:spTree>
    <p:extLst>
      <p:ext uri="{BB962C8B-B14F-4D97-AF65-F5344CB8AC3E}">
        <p14:creationId xmlns:p14="http://schemas.microsoft.com/office/powerpoint/2010/main" val="1732999477"/>
      </p:ext>
    </p:extLst>
  </p:cSld>
  <p:clrMapOvr>
    <a:masterClrMapping/>
  </p:clrMapOvr>
  <mc:AlternateContent xmlns:mc="http://schemas.openxmlformats.org/markup-compatibility/2006" xmlns:p14="http://schemas.microsoft.com/office/powerpoint/2010/main">
    <mc:Choice Requires="p14">
      <p:transition spd="slow" p14:dur="2000" advTm="12285"/>
    </mc:Choice>
    <mc:Fallback xmlns="">
      <p:transition spd="slow" advTm="122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Problem Statement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p:txBody>
          <a:bodyPr>
            <a:noAutofit/>
          </a:bodyPr>
          <a:lstStyle/>
          <a:p>
            <a:r>
              <a:rPr lang="en-US" sz="1900" dirty="0"/>
              <a:t>Given the clinical parameters about the patients, can we predict whether or not they have heart disease?</a:t>
            </a:r>
          </a:p>
        </p:txBody>
      </p:sp>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4="http://schemas.microsoft.com/office/powerpoint/2010/main">
    <mc:Choice Requires="p14">
      <p:transition spd="slow" p14:dur="2000" advTm="9056"/>
    </mc:Choice>
    <mc:Fallback xmlns="">
      <p:transition spd="slow" advTm="905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743455" y="1961981"/>
            <a:ext cx="8068057" cy="1311571"/>
          </a:xfrm>
        </p:spPr>
        <p:txBody>
          <a:bodyPr>
            <a:noAutofit/>
          </a:bodyPr>
          <a:lstStyle/>
          <a:p>
            <a:r>
              <a:rPr lang="en-US" sz="3200" dirty="0"/>
              <a:t>Heart disease or cardiovascular disease is one of the biggest reason for death across the globe. As it is a cause of 35% of total death worldwide.so, if somehow we manage to find the risk of someone having a heart disease beforehand then it would be helpful.</a:t>
            </a:r>
          </a:p>
        </p:txBody>
      </p:sp>
    </p:spTree>
    <p:extLst>
      <p:ext uri="{BB962C8B-B14F-4D97-AF65-F5344CB8AC3E}">
        <p14:creationId xmlns:p14="http://schemas.microsoft.com/office/powerpoint/2010/main" val="1563980609"/>
      </p:ext>
    </p:extLst>
  </p:cSld>
  <p:clrMapOvr>
    <a:masterClrMapping/>
  </p:clrMapOvr>
  <mc:AlternateContent xmlns:mc="http://schemas.openxmlformats.org/markup-compatibility/2006" xmlns:p14="http://schemas.microsoft.com/office/powerpoint/2010/main">
    <mc:Choice Requires="p14">
      <p:transition spd="slow" p14:dur="2000" advTm="10173"/>
    </mc:Choice>
    <mc:Fallback xmlns="">
      <p:transition spd="slow" advTm="1017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p:txBody>
          <a:bodyPr vert="horz" lIns="91440" tIns="45720" rIns="91440" bIns="45720" rtlCol="0" anchor="t">
            <a:normAutofit/>
          </a:bodyPr>
          <a:lstStyle/>
          <a:p>
            <a:r>
              <a:rPr lang="en-US" sz="2100" b="0" i="0" dirty="0">
                <a:solidFill>
                  <a:srgbClr val="333333"/>
                </a:solidFill>
                <a:effectLst/>
                <a:latin typeface="+mn-lt"/>
              </a:rPr>
              <a:t>Heart attack prediction is one of the serious causes of morbidity in the world’s population. The clinical data analysis includes a very crucial disease i.e., cardiovascular. Data Science and machine learning (ML) can be very helpful in the prediction of heart attacks in which different risk factors like high blood pressure, high cholesterol, abnormal pulse rate, diabetes, etc... can be considered. </a:t>
            </a:r>
            <a:endParaRPr lang="en-US" dirty="0">
              <a:solidFill>
                <a:srgbClr val="4A3A1C"/>
              </a:solidFill>
            </a:endParaRPr>
          </a:p>
        </p:txBody>
      </p:sp>
      <p:pic>
        <p:nvPicPr>
          <p:cNvPr id="7" name="Picture 6">
            <a:extLst>
              <a:ext uri="{FF2B5EF4-FFF2-40B4-BE49-F238E27FC236}">
                <a16:creationId xmlns:a16="http://schemas.microsoft.com/office/drawing/2014/main" id="{580F709C-057C-8AE0-093C-F22D5B11BE48}"/>
              </a:ext>
            </a:extLst>
          </p:cNvPr>
          <p:cNvPicPr>
            <a:picLocks noChangeAspect="1"/>
          </p:cNvPicPr>
          <p:nvPr/>
        </p:nvPicPr>
        <p:blipFill>
          <a:blip r:embed="rId3"/>
          <a:stretch>
            <a:fillRect/>
          </a:stretch>
        </p:blipFill>
        <p:spPr>
          <a:xfrm>
            <a:off x="1461436" y="0"/>
            <a:ext cx="9269128" cy="5575403"/>
          </a:xfrm>
          <a:prstGeom prst="rect">
            <a:avLst/>
          </a:prstGeom>
        </p:spPr>
      </p:pic>
    </p:spTree>
    <p:extLst>
      <p:ext uri="{BB962C8B-B14F-4D97-AF65-F5344CB8AC3E}">
        <p14:creationId xmlns:p14="http://schemas.microsoft.com/office/powerpoint/2010/main" val="3969263320"/>
      </p:ext>
    </p:extLst>
  </p:cSld>
  <p:clrMapOvr>
    <a:masterClrMapping/>
  </p:clrMapOvr>
  <mc:AlternateContent xmlns:mc="http://schemas.openxmlformats.org/markup-compatibility/2006" xmlns:p14="http://schemas.microsoft.com/office/powerpoint/2010/main">
    <mc:Choice Requires="p14">
      <p:transition spd="slow" p14:dur="2000" advTm="12271"/>
    </mc:Choice>
    <mc:Fallback xmlns="">
      <p:transition spd="slow" advTm="1227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p:txBody>
          <a:bodyPr/>
          <a:lstStyle/>
          <a:p>
            <a:r>
              <a:rPr lang="en-US" dirty="0"/>
              <a:t>Areas of focus</a:t>
            </a:r>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F</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3563111" y="224160"/>
            <a:ext cx="6120187" cy="448056"/>
          </a:xfrm>
        </p:spPr>
        <p:txBody>
          <a:bodyPr>
            <a:noAutofit/>
          </a:bodyPr>
          <a:lstStyle/>
          <a:p>
            <a:r>
              <a:rPr kumimoji="0" lang="en-US" altLang="en-US" sz="3600" b="1" i="0" u="none" strike="noStrike" cap="none" normalizeH="0" baseline="0" dirty="0">
                <a:ln>
                  <a:noFill/>
                </a:ln>
                <a:solidFill>
                  <a:srgbClr val="333333"/>
                </a:solidFill>
                <a:effectLst/>
                <a:latin typeface="Baskerville Old Face (Headings)"/>
              </a:rPr>
              <a:t>Symptoms of a </a:t>
            </a:r>
            <a:r>
              <a:rPr lang="en-US" altLang="en-US" sz="3600" b="1" dirty="0">
                <a:solidFill>
                  <a:srgbClr val="333333"/>
                </a:solidFill>
                <a:latin typeface="Baskerville Old Face (Headings)"/>
              </a:rPr>
              <a:t>H</a:t>
            </a:r>
            <a:r>
              <a:rPr kumimoji="0" lang="en-US" altLang="en-US" sz="3600" b="1" i="0" u="none" strike="noStrike" cap="none" normalizeH="0" baseline="0" dirty="0">
                <a:ln>
                  <a:noFill/>
                </a:ln>
                <a:solidFill>
                  <a:srgbClr val="333333"/>
                </a:solidFill>
                <a:effectLst/>
                <a:latin typeface="Baskerville Old Face (Headings)"/>
              </a:rPr>
              <a:t>eart attack</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p:txBody>
          <a:bodyPr/>
          <a:lstStyle/>
          <a:p>
            <a:r>
              <a:rPr lang="en-US" dirty="0"/>
              <a:t>Cloud-based opportunities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p:txBody>
      </p:sp>
      <p:pic>
        <p:nvPicPr>
          <p:cNvPr id="11" name="Figure" descr="figure.img">
            <a:extLst>
              <a:ext uri="{FF2B5EF4-FFF2-40B4-BE49-F238E27FC236}">
                <a16:creationId xmlns:a16="http://schemas.microsoft.com/office/drawing/2014/main" id="{154F6175-53F9-A6C4-50A3-9F79343405FE}"/>
              </a:ext>
            </a:extLst>
          </p:cNvPr>
          <p:cNvPicPr>
            <a:picLocks noChangeAspect="1"/>
          </p:cNvPicPr>
          <p:nvPr/>
        </p:nvPicPr>
        <p:blipFill>
          <a:blip r:embed="rId4" cstate="print"/>
          <a:stretch>
            <a:fillRect/>
          </a:stretch>
        </p:blipFill>
        <p:spPr>
          <a:xfrm>
            <a:off x="1092606" y="1070353"/>
            <a:ext cx="9616646" cy="5441127"/>
          </a:xfrm>
          <a:prstGeom prst="rect">
            <a:avLst/>
          </a:prstGeom>
        </p:spPr>
      </p:pic>
    </p:spTree>
    <p:extLst>
      <p:ext uri="{BB962C8B-B14F-4D97-AF65-F5344CB8AC3E}">
        <p14:creationId xmlns:p14="http://schemas.microsoft.com/office/powerpoint/2010/main" val="2985610029"/>
      </p:ext>
    </p:extLst>
  </p:cSld>
  <p:clrMapOvr>
    <a:masterClrMapping/>
  </p:clrMapOvr>
  <mc:AlternateContent xmlns:mc="http://schemas.openxmlformats.org/markup-compatibility/2006" xmlns:p14="http://schemas.microsoft.com/office/powerpoint/2010/main">
    <mc:Choice Requires="p14">
      <p:transition spd="slow" p14:dur="2000" advTm="11143"/>
    </mc:Choice>
    <mc:Fallback xmlns="">
      <p:transition spd="slow" advTm="1114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
            <a:extLst>
              <a:ext uri="{FF2B5EF4-FFF2-40B4-BE49-F238E27FC236}">
                <a16:creationId xmlns:a16="http://schemas.microsoft.com/office/drawing/2014/main" id="{25F7E511-8EF5-473C-5010-46466D892A74}"/>
              </a:ext>
            </a:extLst>
          </p:cNvPr>
          <p:cNvSpPr>
            <a:spLocks noChangeArrowheads="1"/>
          </p:cNvSpPr>
          <p:nvPr/>
        </p:nvSpPr>
        <p:spPr bwMode="auto">
          <a:xfrm>
            <a:off x="-207319" y="-1451515"/>
            <a:ext cx="10786927" cy="763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490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6" name="Picture 4" descr="CRISP DM">
            <a:extLst>
              <a:ext uri="{FF2B5EF4-FFF2-40B4-BE49-F238E27FC236}">
                <a16:creationId xmlns:a16="http://schemas.microsoft.com/office/drawing/2014/main" id="{88FEF0C2-552A-4D3B-A6D7-EF4E6D2F9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920" y="1737360"/>
            <a:ext cx="6492240" cy="4352544"/>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D6459596-C805-BD45-A364-CD4D7A243458}"/>
              </a:ext>
            </a:extLst>
          </p:cNvPr>
          <p:cNvSpPr>
            <a:spLocks noGrp="1"/>
          </p:cNvSpPr>
          <p:nvPr>
            <p:ph type="title"/>
          </p:nvPr>
        </p:nvSpPr>
        <p:spPr>
          <a:xfrm>
            <a:off x="839788" y="365125"/>
            <a:ext cx="10515600" cy="1325563"/>
          </a:xfrm>
        </p:spPr>
        <p:txBody>
          <a:bodyPr/>
          <a:lstStyle/>
          <a:p>
            <a:r>
              <a:rPr lang="en-US" dirty="0"/>
              <a:t>CRISP Methodology</a:t>
            </a:r>
          </a:p>
        </p:txBody>
      </p:sp>
    </p:spTree>
    <p:extLst>
      <p:ext uri="{BB962C8B-B14F-4D97-AF65-F5344CB8AC3E}">
        <p14:creationId xmlns:p14="http://schemas.microsoft.com/office/powerpoint/2010/main" val="607986474"/>
      </p:ext>
    </p:extLst>
  </p:cSld>
  <p:clrMapOvr>
    <a:masterClrMapping/>
  </p:clrMapOvr>
  <mc:AlternateContent xmlns:mc="http://schemas.openxmlformats.org/markup-compatibility/2006" xmlns:p14="http://schemas.microsoft.com/office/powerpoint/2010/main">
    <mc:Choice Requires="p14">
      <p:transition spd="slow" p14:dur="2000" advTm="11785"/>
    </mc:Choice>
    <mc:Fallback xmlns="">
      <p:transition spd="slow" advTm="11785"/>
    </mc:Fallback>
  </mc:AlternateContent>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2.xml><?xml version="1.0" encoding="utf-8"?>
<ds:datastoreItem xmlns:ds="http://schemas.openxmlformats.org/officeDocument/2006/customXml" ds:itemID="{57F5C475-47AD-432E-9A10-9421DF1AA1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TM56410444</Template>
  <TotalTime>2048</TotalTime>
  <Words>722</Words>
  <Application>Microsoft Office PowerPoint</Application>
  <PresentationFormat>Widescreen</PresentationFormat>
  <Paragraphs>200</Paragraphs>
  <Slides>19</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Baskerville</vt:lpstr>
      <vt:lpstr>Baskerville Old Face</vt:lpstr>
      <vt:lpstr>Baskerville Old Face (Headings)</vt:lpstr>
      <vt:lpstr>Calibri</vt:lpstr>
      <vt:lpstr>Gill Sans Light</vt:lpstr>
      <vt:lpstr>Gill Sans Nova</vt:lpstr>
      <vt:lpstr>Gill Sans Nova Light</vt:lpstr>
      <vt:lpstr>Gill Sans Nova Light (Body)</vt:lpstr>
      <vt:lpstr>Roboto</vt:lpstr>
      <vt:lpstr>Office Theme</vt:lpstr>
      <vt:lpstr>Heart Attack Risk 🩺 Predictive Analysis</vt:lpstr>
      <vt:lpstr>Meet our team</vt:lpstr>
      <vt:lpstr>Agenda</vt:lpstr>
      <vt:lpstr>Introduction</vt:lpstr>
      <vt:lpstr>Problem Statement</vt:lpstr>
      <vt:lpstr>Heart disease or cardiovascular disease is one of the biggest reason for death across the globe. As it is a cause of 35% of total death worldwide.so, if somehow we manage to find the risk of someone having a heart disease beforehand then it would be helpful.</vt:lpstr>
      <vt:lpstr>Introduction</vt:lpstr>
      <vt:lpstr>Areas of focus</vt:lpstr>
      <vt:lpstr>CRISP Methodology</vt:lpstr>
      <vt:lpstr>Approach Flowchart</vt:lpstr>
      <vt:lpstr>Tools </vt:lpstr>
      <vt:lpstr>Sample dataset essential attributes for heart disease prediction </vt:lpstr>
      <vt:lpstr>PowerPoint Presentation</vt:lpstr>
      <vt:lpstr>PowerPoint Presentation</vt:lpstr>
      <vt:lpstr>PowerPoint Presentation</vt:lpstr>
      <vt:lpstr>PowerPoint Presentation</vt:lpstr>
      <vt:lpstr>PowerPoint Presentation</vt:lpstr>
      <vt:lpstr>Summary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Venkata Raja Vara Prasad</cp:lastModifiedBy>
  <cp:revision>14</cp:revision>
  <dcterms:created xsi:type="dcterms:W3CDTF">2023-10-19T07:13:55Z</dcterms:created>
  <dcterms:modified xsi:type="dcterms:W3CDTF">2023-12-07T04:48:28Z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